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0" r:id="rId23"/>
    <p:sldId id="267" r:id="rId24"/>
    <p:sldId id="289" r:id="rId2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25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B6A74-9B58-4C2D-9295-3E13A9001C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7B65241-B879-40BA-B4BD-11B5A7A86D16}">
      <dgm:prSet/>
      <dgm:spPr/>
      <dgm:t>
        <a:bodyPr/>
        <a:lstStyle/>
        <a:p>
          <a:pPr algn="ctr" rtl="0"/>
          <a:r>
            <a:rPr lang="pl-PL" b="1" dirty="0" smtClean="0">
              <a:solidFill>
                <a:srgbClr val="FF0000"/>
              </a:solidFill>
            </a:rPr>
            <a:t>Niebezpieczeństwa w sieci!</a:t>
          </a:r>
          <a:endParaRPr lang="pl-PL" dirty="0">
            <a:solidFill>
              <a:srgbClr val="FF0000"/>
            </a:solidFill>
          </a:endParaRPr>
        </a:p>
      </dgm:t>
    </dgm:pt>
    <dgm:pt modelId="{949EA8C4-DABC-48E3-AD62-7B70FA41F52C}" type="parTrans" cxnId="{1D120832-2D3A-4534-90FE-231D55306F39}">
      <dgm:prSet/>
      <dgm:spPr/>
      <dgm:t>
        <a:bodyPr/>
        <a:lstStyle/>
        <a:p>
          <a:pPr algn="ctr"/>
          <a:endParaRPr lang="pl-PL"/>
        </a:p>
      </dgm:t>
    </dgm:pt>
    <dgm:pt modelId="{E6824680-4D98-4A7C-BB4C-7775A0BE8FAB}" type="sibTrans" cxnId="{1D120832-2D3A-4534-90FE-231D55306F39}">
      <dgm:prSet/>
      <dgm:spPr/>
      <dgm:t>
        <a:bodyPr/>
        <a:lstStyle/>
        <a:p>
          <a:pPr algn="ctr"/>
          <a:endParaRPr lang="pl-PL"/>
        </a:p>
      </dgm:t>
    </dgm:pt>
    <dgm:pt modelId="{831D3E7E-CA1E-4B14-AD7E-43FB3BD9685E}" type="pres">
      <dgm:prSet presAssocID="{6B4B6A74-9B58-4C2D-9295-3E13A9001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7C0CF1-F025-410E-8C13-A450B3314FB2}" type="pres">
      <dgm:prSet presAssocID="{D7B65241-B879-40BA-B4BD-11B5A7A86D16}" presName="parentText" presStyleLbl="node1" presStyleIdx="0" presStyleCnt="1" custLinFactNeighborX="-6897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120832-2D3A-4534-90FE-231D55306F39}" srcId="{6B4B6A74-9B58-4C2D-9295-3E13A9001C32}" destId="{D7B65241-B879-40BA-B4BD-11B5A7A86D16}" srcOrd="0" destOrd="0" parTransId="{949EA8C4-DABC-48E3-AD62-7B70FA41F52C}" sibTransId="{E6824680-4D98-4A7C-BB4C-7775A0BE8FAB}"/>
    <dgm:cxn modelId="{7A97C421-F195-45A5-9009-662439CE885B}" type="presOf" srcId="{6B4B6A74-9B58-4C2D-9295-3E13A9001C32}" destId="{831D3E7E-CA1E-4B14-AD7E-43FB3BD9685E}" srcOrd="0" destOrd="0" presId="urn:microsoft.com/office/officeart/2005/8/layout/vList2"/>
    <dgm:cxn modelId="{339EF63A-A727-4C2F-89B8-8C2E23F32167}" type="presOf" srcId="{D7B65241-B879-40BA-B4BD-11B5A7A86D16}" destId="{C47C0CF1-F025-410E-8C13-A450B3314FB2}" srcOrd="0" destOrd="0" presId="urn:microsoft.com/office/officeart/2005/8/layout/vList2"/>
    <dgm:cxn modelId="{DCC6DE50-8828-4E84-948F-8D419FBB2FC7}" type="presParOf" srcId="{831D3E7E-CA1E-4B14-AD7E-43FB3BD9685E}" destId="{C47C0CF1-F025-410E-8C13-A450B3314F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C0CF1-F025-410E-8C13-A450B3314FB2}">
      <dsp:nvSpPr>
        <dsp:cNvPr id="0" name=""/>
        <dsp:cNvSpPr/>
      </dsp:nvSpPr>
      <dsp:spPr>
        <a:xfrm>
          <a:off x="0" y="0"/>
          <a:ext cx="417646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Niebezpieczeństwa w sieci!</a:t>
          </a:r>
          <a:endParaRPr lang="pl-PL" sz="1900" kern="1200" dirty="0">
            <a:solidFill>
              <a:srgbClr val="FF0000"/>
            </a:solidFill>
          </a:endParaRPr>
        </a:p>
      </dsp:txBody>
      <dsp:txXfrm>
        <a:off x="0" y="0"/>
        <a:ext cx="4176464" cy="44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50D4-6313-47A0-A497-C2957FD9CD1D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9693-C2C7-4D59-9123-50B3170F60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183FF7-2251-4044-8231-09081DF57741}" type="datetimeFigureOut">
              <a:rPr lang="pl-PL" smtClean="0"/>
              <a:pPr/>
              <a:t>2022-11-08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411510"/>
            <a:ext cx="7406640" cy="131445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</a:rPr>
              <a:t>12 października</a:t>
            </a:r>
            <a:endParaRPr lang="pl-PL" sz="4400" b="1" dirty="0">
              <a:solidFill>
                <a:srgbClr val="0070C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355726"/>
            <a:ext cx="8784976" cy="110413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/>
              </a:rPr>
              <a:t/>
            </a:r>
            <a:br>
              <a:rPr lang="pl-PL" b="1" dirty="0" smtClean="0">
                <a:solidFill>
                  <a:srgbClr val="0070C0"/>
                </a:solidFill>
                <a:effectLst/>
              </a:rPr>
            </a:br>
            <a:r>
              <a:rPr lang="pl-PL" b="1" dirty="0" smtClean="0">
                <a:solidFill>
                  <a:srgbClr val="0070C0"/>
                </a:solidFill>
                <a:effectLst/>
              </a:rPr>
              <a:t>Dzień </a:t>
            </a:r>
            <a:r>
              <a:rPr lang="pl-PL" b="1" dirty="0" smtClean="0">
                <a:solidFill>
                  <a:srgbClr val="0070C0"/>
                </a:solidFill>
                <a:effectLst/>
              </a:rPr>
              <a:t>Bezpiecznego Komputera</a:t>
            </a:r>
            <a:endParaRPr lang="pl-PL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1575" y="4"/>
            <a:ext cx="1272433" cy="127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87624" y="19548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	</a:t>
            </a:r>
            <a:r>
              <a:rPr lang="pl-PL" sz="2800" b="1" dirty="0" err="1" smtClean="0">
                <a:solidFill>
                  <a:srgbClr val="0070C0"/>
                </a:solidFill>
              </a:rPr>
              <a:t>Ransomware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2931790"/>
            <a:ext cx="3816424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W 2020 roku </a:t>
            </a:r>
            <a:r>
              <a:rPr lang="pl-PL" dirty="0" err="1" smtClean="0"/>
              <a:t>ransomware</a:t>
            </a:r>
            <a:endParaRPr lang="pl-PL" dirty="0" smtClean="0"/>
          </a:p>
          <a:p>
            <a:pPr algn="ctr"/>
            <a:r>
              <a:rPr lang="pl-PL" dirty="0" smtClean="0"/>
              <a:t>spowodowało stratę na ponad</a:t>
            </a:r>
          </a:p>
          <a:p>
            <a:pPr algn="ctr"/>
            <a:r>
              <a:rPr lang="pl-PL" dirty="0" smtClean="0"/>
              <a:t>29.1 milionów dolarów!</a:t>
            </a:r>
            <a:endParaRPr lang="pl-PL" dirty="0"/>
          </a:p>
        </p:txBody>
      </p:sp>
      <p:pic>
        <p:nvPicPr>
          <p:cNvPr id="6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3" cstate="print"/>
          <a:srcRect l="25359" t="11111" r="37211" b="33333"/>
          <a:stretch>
            <a:fillRect/>
          </a:stretch>
        </p:blipFill>
        <p:spPr bwMode="auto">
          <a:xfrm>
            <a:off x="2411760" y="195486"/>
            <a:ext cx="1224136" cy="1020114"/>
          </a:xfrm>
          <a:prstGeom prst="rect">
            <a:avLst/>
          </a:prstGeom>
          <a:noFill/>
        </p:spPr>
      </p:pic>
      <p:pic>
        <p:nvPicPr>
          <p:cNvPr id="16386" name="Picture 2" descr="Ransomware, Cyber, Przestępczość, Atak"/>
          <p:cNvPicPr>
            <a:picLocks noChangeAspect="1" noChangeArrowheads="1"/>
          </p:cNvPicPr>
          <p:nvPr/>
        </p:nvPicPr>
        <p:blipFill>
          <a:blip r:embed="rId4" cstate="print"/>
          <a:srcRect t="9654"/>
          <a:stretch>
            <a:fillRect/>
          </a:stretch>
        </p:blipFill>
        <p:spPr bwMode="auto">
          <a:xfrm>
            <a:off x="4932040" y="2355726"/>
            <a:ext cx="3536832" cy="226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611560" y="1491630"/>
            <a:ext cx="770485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Ransomware</a:t>
            </a:r>
            <a:r>
              <a:rPr lang="pl-PL" dirty="0" smtClean="0"/>
              <a:t> to </a:t>
            </a:r>
            <a:r>
              <a:rPr lang="pl-PL" dirty="0" err="1" smtClean="0"/>
              <a:t>malware</a:t>
            </a:r>
            <a:r>
              <a:rPr lang="pl-PL" dirty="0" smtClean="0"/>
              <a:t>, który blokuje dostęp do plików na komputerze do momentu zapłaty twórcy tego złośliwego oprogramowania.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48356" y="1343378"/>
            <a:ext cx="8644124" cy="927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Adware</a:t>
            </a:r>
            <a:r>
              <a:rPr lang="pl-PL" dirty="0" smtClean="0"/>
              <a:t> jest jednym z najmniej szkodliwych dla sprzętu </a:t>
            </a:r>
            <a:r>
              <a:rPr lang="pl-PL" dirty="0" err="1" smtClean="0"/>
              <a:t>malware</a:t>
            </a:r>
            <a:r>
              <a:rPr lang="pl-PL" dirty="0" smtClean="0"/>
              <a:t> - jego zadaniem jest wyświetlanie reklam, najczęściej przy otwieraniu przeglądarki</a:t>
            </a:r>
          </a:p>
          <a:p>
            <a:pPr algn="ctr"/>
            <a:r>
              <a:rPr lang="pl-PL" dirty="0" smtClean="0"/>
              <a:t>lub po włączeniu komputera.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187624" y="2787774"/>
            <a:ext cx="367240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Adware</a:t>
            </a:r>
            <a:r>
              <a:rPr lang="pl-PL" dirty="0" smtClean="0"/>
              <a:t> jest jedynym złośliwym</a:t>
            </a:r>
          </a:p>
          <a:p>
            <a:pPr algn="ctr"/>
            <a:r>
              <a:rPr lang="pl-PL" dirty="0" smtClean="0"/>
              <a:t>oprogramowaniem, które nie</a:t>
            </a:r>
          </a:p>
          <a:p>
            <a:pPr algn="ctr"/>
            <a:r>
              <a:rPr lang="pl-PL" dirty="0" smtClean="0"/>
              <a:t>łamie prawa, ale jest wciąż</a:t>
            </a:r>
          </a:p>
          <a:p>
            <a:pPr algn="ctr"/>
            <a:r>
              <a:rPr lang="pl-PL" dirty="0" smtClean="0"/>
              <a:t>nieetyczny.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115616" y="19548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3"/>
                </a:solidFill>
              </a:rPr>
              <a:t>Adware</a:t>
            </a:r>
            <a:endParaRPr lang="pl-PL" sz="2800" b="1" dirty="0">
              <a:solidFill>
                <a:schemeClr val="accent3"/>
              </a:solidFill>
            </a:endParaRPr>
          </a:p>
        </p:txBody>
      </p:sp>
      <p:pic>
        <p:nvPicPr>
          <p:cNvPr id="15362" name="Picture 2" descr="E-Mail, Oszustwa, Atak, Laptop, Wirus"/>
          <p:cNvPicPr>
            <a:picLocks noChangeAspect="1" noChangeArrowheads="1"/>
          </p:cNvPicPr>
          <p:nvPr/>
        </p:nvPicPr>
        <p:blipFill>
          <a:blip r:embed="rId3" cstate="print"/>
          <a:srcRect l="15954" t="18914" r="18169" b="15016"/>
          <a:stretch>
            <a:fillRect/>
          </a:stretch>
        </p:blipFill>
        <p:spPr bwMode="auto">
          <a:xfrm>
            <a:off x="2411760" y="195486"/>
            <a:ext cx="1335421" cy="864096"/>
          </a:xfrm>
          <a:prstGeom prst="rect">
            <a:avLst/>
          </a:prstGeom>
          <a:noFill/>
        </p:spPr>
      </p:pic>
      <p:pic>
        <p:nvPicPr>
          <p:cNvPr id="15364" name="Picture 4" descr="Irytujące Natrętne Reklamy Skład Ortogonalny Darmowych Wektorów"/>
          <p:cNvPicPr>
            <a:picLocks noChangeAspect="1" noChangeArrowheads="1"/>
          </p:cNvPicPr>
          <p:nvPr/>
        </p:nvPicPr>
        <p:blipFill>
          <a:blip r:embed="rId4" cstate="print"/>
          <a:srcRect r="39617"/>
          <a:stretch>
            <a:fillRect/>
          </a:stretch>
        </p:blipFill>
        <p:spPr bwMode="auto">
          <a:xfrm>
            <a:off x="6005424" y="2499742"/>
            <a:ext cx="1950951" cy="215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59632" y="1131590"/>
            <a:ext cx="66247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Warto zabezpieczyć swoje dane także </a:t>
            </a:r>
          </a:p>
          <a:p>
            <a:pPr algn="ctr"/>
            <a:r>
              <a:rPr lang="pl-PL" dirty="0" smtClean="0"/>
              <a:t>na innym nośniku lub dysku sieciowym.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043608" y="2355726"/>
            <a:ext cx="439248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Wiper</a:t>
            </a:r>
            <a:r>
              <a:rPr lang="pl-PL" dirty="0" smtClean="0"/>
              <a:t> jest oprogramowaniem usuwającym wszystkie dane z komputera.  Nie posiada on żadnego wyższego celu - powstał wyłącznie po to, żeby tworzyć jak największe szkody na urządzeniach użytkownika.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043608" y="267494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 smtClean="0"/>
              <a:t>Wiper</a:t>
            </a:r>
            <a:endParaRPr lang="pl-PL" sz="3200" b="1" dirty="0"/>
          </a:p>
        </p:txBody>
      </p:sp>
      <p:pic>
        <p:nvPicPr>
          <p:cNvPr id="5" name="Picture 18" descr="Śmieci, Kosz, Marnotrawstwo, Metal, Mó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3478"/>
            <a:ext cx="720080" cy="751004"/>
          </a:xfrm>
          <a:prstGeom prst="rect">
            <a:avLst/>
          </a:prstGeom>
          <a:noFill/>
        </p:spPr>
      </p:pic>
      <p:pic>
        <p:nvPicPr>
          <p:cNvPr id="14338" name="Picture 2" descr="Illustration of trash bin icon Free Vector"/>
          <p:cNvPicPr>
            <a:picLocks noChangeAspect="1" noChangeArrowheads="1"/>
          </p:cNvPicPr>
          <p:nvPr/>
        </p:nvPicPr>
        <p:blipFill>
          <a:blip r:embed="rId3" cstate="print"/>
          <a:srcRect l="20833" t="18750" r="22917" b="18750"/>
          <a:stretch>
            <a:fillRect/>
          </a:stretch>
        </p:blipFill>
        <p:spPr bwMode="auto">
          <a:xfrm>
            <a:off x="6300192" y="2067694"/>
            <a:ext cx="216024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275606"/>
            <a:ext cx="864096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Trojany swoją nazwę zawdzięczają koniowi trojańskiemu. Jest to oprogramowanie, które udając bezpieczny program, dostaje się do komputera. Trojany zawierają często inne </a:t>
            </a:r>
            <a:r>
              <a:rPr lang="pl-PL" dirty="0" err="1" smtClean="0"/>
              <a:t>malware</a:t>
            </a:r>
            <a:r>
              <a:rPr lang="pl-PL" dirty="0" smtClean="0"/>
              <a:t> (np. wirusy i </a:t>
            </a:r>
            <a:r>
              <a:rPr lang="pl-PL" dirty="0" err="1" smtClean="0"/>
              <a:t>adware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55576" y="2715766"/>
            <a:ext cx="345638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Trojany podszywają się często pod popularne programy i najczęściej</a:t>
            </a:r>
          </a:p>
          <a:p>
            <a:pPr algn="ctr"/>
            <a:r>
              <a:rPr lang="pl-PL" dirty="0" smtClean="0"/>
              <a:t>infekują komputery przy próbie</a:t>
            </a:r>
          </a:p>
          <a:p>
            <a:pPr algn="ctr"/>
            <a:r>
              <a:rPr lang="pl-PL" dirty="0" smtClean="0"/>
              <a:t>zainstalowania nielegalnego</a:t>
            </a:r>
          </a:p>
          <a:p>
            <a:pPr algn="ctr"/>
            <a:r>
              <a:rPr lang="pl-PL" dirty="0" smtClean="0"/>
              <a:t>oprogramowania.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95486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Trojany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5486"/>
            <a:ext cx="767371" cy="979622"/>
          </a:xfrm>
          <a:prstGeom prst="rect">
            <a:avLst/>
          </a:prstGeom>
          <a:noFill/>
        </p:spPr>
      </p:pic>
      <p:pic>
        <p:nvPicPr>
          <p:cNvPr id="13314" name="Picture 2" descr="Trojan spam mail alegoria flat illustration Darmowych Wektorów"/>
          <p:cNvPicPr>
            <a:picLocks noChangeAspect="1" noChangeArrowheads="1"/>
          </p:cNvPicPr>
          <p:nvPr/>
        </p:nvPicPr>
        <p:blipFill>
          <a:blip r:embed="rId3" cstate="print"/>
          <a:srcRect l="6654" t="18987" r="2304" b="18538"/>
          <a:stretch>
            <a:fillRect/>
          </a:stretch>
        </p:blipFill>
        <p:spPr bwMode="auto">
          <a:xfrm>
            <a:off x="4572000" y="2643758"/>
            <a:ext cx="4229085" cy="186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9502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483519"/>
            <a:ext cx="8964488" cy="31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Niestety żadne zabezpieczenia komputera nie są w stanie</a:t>
            </a:r>
          </a:p>
          <a:p>
            <a:pPr algn="ctr"/>
            <a:r>
              <a:rPr lang="pl-PL" dirty="0" smtClean="0"/>
              <a:t>w 100% zabezpieczyć nas, jeżeli korzystamy z sieci</a:t>
            </a:r>
          </a:p>
          <a:p>
            <a:pPr algn="ctr"/>
            <a:r>
              <a:rPr lang="pl-PL" dirty="0" smtClean="0"/>
              <a:t>w sposób niewłaściwy. Tak więc najlepszą ochroną</a:t>
            </a:r>
          </a:p>
          <a:p>
            <a:pPr algn="ctr"/>
            <a:r>
              <a:rPr lang="pl-PL" dirty="0" smtClean="0"/>
              <a:t>naszego urządzenia jesteśmy my sami.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76056" y="2931790"/>
            <a:ext cx="33123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Stosując się do kilku</a:t>
            </a:r>
          </a:p>
          <a:p>
            <a:pPr algn="ctr"/>
            <a:r>
              <a:rPr lang="pl-PL" dirty="0" smtClean="0"/>
              <a:t>zasad, będziesz</a:t>
            </a:r>
          </a:p>
          <a:p>
            <a:pPr algn="ctr"/>
            <a:r>
              <a:rPr lang="pl-PL" dirty="0" smtClean="0"/>
              <a:t>w stanie ochronić</a:t>
            </a:r>
          </a:p>
          <a:p>
            <a:pPr algn="ctr"/>
            <a:r>
              <a:rPr lang="pl-PL" dirty="0" smtClean="0"/>
              <a:t>swój komputer!</a:t>
            </a:r>
            <a:endParaRPr lang="pl-PL" dirty="0"/>
          </a:p>
        </p:txBody>
      </p:sp>
      <p:pic>
        <p:nvPicPr>
          <p:cNvPr id="12290" name="Picture 2" descr="Bezpieczeństwo Cybernetyczne, Ochrona Interne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7734"/>
            <a:ext cx="3528392" cy="198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2"/>
            <a:ext cx="882047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wyłączaj zapory systemowej!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pPr algn="ctr"/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Zawsze aktualizuj bazę danych zapory 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i antywirusa!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9512" y="1851670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Zapora i antywirus to programy mające </a:t>
            </a:r>
            <a:r>
              <a:rPr lang="pl-PL" dirty="0" smtClean="0"/>
              <a:t>na </a:t>
            </a:r>
          </a:p>
          <a:p>
            <a:pPr algn="ctr"/>
            <a:r>
              <a:rPr lang="pl-PL" dirty="0" smtClean="0"/>
              <a:t>celu </a:t>
            </a:r>
            <a:r>
              <a:rPr lang="pl-PL" dirty="0" smtClean="0"/>
              <a:t>chronić Cię przed atakami i złośliwym</a:t>
            </a:r>
          </a:p>
          <a:p>
            <a:pPr algn="ctr"/>
            <a:r>
              <a:rPr lang="pl-PL" dirty="0" smtClean="0"/>
              <a:t>oprogramowaniem</a:t>
            </a:r>
            <a:r>
              <a:rPr lang="pl-PL" dirty="0" smtClean="0"/>
              <a:t>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267496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419622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pobieraj nielegalnego oprogramowania</a:t>
            </a:r>
            <a:r>
              <a:rPr lang="pl-PL" b="1" dirty="0" smtClean="0"/>
              <a:t>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Korzystaj z darmowych odpowiedników!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1560" y="2139702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Zamiast pobierać </a:t>
            </a:r>
            <a:r>
              <a:rPr lang="pl-PL" dirty="0" smtClean="0"/>
              <a:t>nielegalną kopię oprogramowania, </a:t>
            </a:r>
          </a:p>
          <a:p>
            <a:pPr algn="ctr"/>
            <a:r>
              <a:rPr lang="pl-PL" dirty="0" smtClean="0"/>
              <a:t>pobierz darmowy odpowiednik!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2348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915568"/>
            <a:ext cx="8100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otwieraj linków z wiadomości od nieznanych osób!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weryfikuj adres nadawcy!</a:t>
            </a:r>
          </a:p>
          <a:p>
            <a:pPr algn="ctr"/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206769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Nie ufaj bezgranicznie adresom e-mailowym </a:t>
            </a:r>
          </a:p>
          <a:p>
            <a:pPr algn="ctr"/>
            <a:r>
              <a:rPr lang="pl-PL" dirty="0" smtClean="0"/>
              <a:t>- zawsze dokładnie przyjrzyj się od kogo</a:t>
            </a:r>
          </a:p>
          <a:p>
            <a:pPr algn="ctr"/>
            <a:r>
              <a:rPr lang="pl-PL" dirty="0" smtClean="0"/>
              <a:t>przyszła wiadomość.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95486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31592"/>
            <a:ext cx="8100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używaj jednego hasła!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Posiadaj choćby kilka różnych haseł!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77966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Jeżeli masz możliwość, skorzystaj z dwuetapowej weryfikacji danych (np. hasło</a:t>
            </a:r>
            <a:br>
              <a:rPr lang="pl-PL" dirty="0" smtClean="0"/>
            </a:br>
            <a:r>
              <a:rPr lang="pl-PL" dirty="0" smtClean="0"/>
              <a:t>i e-mail, hasło i telefon), w celu zwiększenia bezpieczeństwa w sieci.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95486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059585"/>
            <a:ext cx="810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wpisuj kluczowych danych bez weryfikacji!</a:t>
            </a: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weryfikuj adres strony i potrzebę podania danych!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206769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Kluczowe dane to twoje imię, nazwisko, adres</a:t>
            </a:r>
          </a:p>
          <a:p>
            <a:pPr algn="ctr"/>
            <a:r>
              <a:rPr lang="pl-PL" dirty="0" smtClean="0"/>
              <a:t>zamieszkania, PESEL, dane bankowe. Pamiętaj,</a:t>
            </a:r>
          </a:p>
          <a:p>
            <a:pPr algn="ctr"/>
            <a:r>
              <a:rPr lang="pl-PL" dirty="0" smtClean="0"/>
              <a:t>że bank nigdy nie prosi o takie dane!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2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AppData\Local\Microsoft\Windows\Temporary Internet Files\Content.IE5\YBE534YY\ThinkCentre_Tiny_M92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55526"/>
            <a:ext cx="2376264" cy="2257055"/>
          </a:xfrm>
          <a:prstGeom prst="rect">
            <a:avLst/>
          </a:prstGeom>
          <a:noFill/>
        </p:spPr>
      </p:pic>
      <p:pic>
        <p:nvPicPr>
          <p:cNvPr id="12" name="Picture 2" descr="C:\Users\Lenovo\AppData\Local\Microsoft\Windows\Temporary Internet Files\Content.IE5\YBE534YY\1200px-IBM_Thinkpad_R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6" y="2859782"/>
            <a:ext cx="2302819" cy="213970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483518"/>
            <a:ext cx="51125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SimSun" pitchFamily="2" charset="-122"/>
                <a:cs typeface="Arial" pitchFamily="34" charset="0"/>
              </a:rPr>
              <a:t>Dzień Bezpiecznego Komputera </a:t>
            </a:r>
            <a:r>
              <a:rPr kumimoji="0" lang="pl-PL" altLang="zh-CN" sz="2000" b="1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– </a:t>
            </a:r>
          </a:p>
          <a:p>
            <a:pPr algn="just"/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to przedsięwzięcie skierowane do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użytkowników komputerów i internautów w Polsce, zapoczątkowane 12 października 2004 roku. Celem akcji jest popularyzacja wiedzy na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temat bezpieczeństwa informatycznego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oraz sposobów zapobiegania zagrożeniom płynącym </a:t>
            </a:r>
            <a:b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z sieci.</a:t>
            </a:r>
            <a:r>
              <a:rPr lang="pl-PL" dirty="0" smtClean="0"/>
              <a:t> Inicjatywa została objęta honorowym patronatem Prezydenta Rzeczypospolitej Polskiej.</a:t>
            </a:r>
          </a:p>
          <a:p>
            <a:endParaRPr lang="pl-PL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 descr="Obraz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4"/>
            <a:ext cx="1115616" cy="111706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403648" y="3147814"/>
            <a:ext cx="51125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Od 2004 roku wiele się zmieniło! Coraz częściej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domach posiadamy „inteligentne” żarówki, zamki, oczyszczacze powietrza i inne nowinki technologiczne. Dlatego warto wiedzieć, jak dbać o bezpieczeństwo swoich danych.</a:t>
            </a:r>
            <a:endParaRPr lang="pl-PL" altLang="zh-CN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958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przechowuj swoich danych w jednym miejscu!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Regularnie twórz kopie zapasowe!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1043608" y="1995689"/>
            <a:ext cx="8100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Kopie zapasowe swoich dokumentów możesz tworzyć na zewnętrznych dyskach (USB) lub w chmurze.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2347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203598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pobieraj plików z linków bez ich weryfikacji!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sprawdzaj adres linku, nie otwieraj nieznanych plików!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1043608" y="2283718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Uważaj na częste próby wyłudzenia danych - jeżeli nic nie zamawiałeś, nie powinieneś</a:t>
            </a:r>
          </a:p>
          <a:p>
            <a:pPr algn="ctr"/>
            <a:r>
              <a:rPr lang="pl-PL" dirty="0" smtClean="0"/>
              <a:t>klikać linków od </a:t>
            </a:r>
            <a:r>
              <a:rPr lang="pl-PL" dirty="0" err="1" smtClean="0"/>
              <a:t>pseudokuriera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9592" y="26749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51520" y="19548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Jak prawidłowo pracować na komputerze?</a:t>
            </a:r>
            <a:endParaRPr lang="pl-PL" sz="2800" b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389" t="14951" r="32039" b="12165"/>
          <a:stretch>
            <a:fillRect/>
          </a:stretch>
        </p:blipFill>
        <p:spPr bwMode="auto">
          <a:xfrm>
            <a:off x="755576" y="771550"/>
            <a:ext cx="3055724" cy="384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www.sp1raciborz.pl/images/news/20_pozycjaprzymonitor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99542"/>
            <a:ext cx="402352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547664" y="141962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Calabri"/>
              </a:rPr>
              <a:t>Zdrowy rozsądek to potężna broń, dzięki której bezpiecznie można korzystać przez długie lata z każdego komputera.</a:t>
            </a: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43608" y="195486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170765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DZIĘKUJEMY ZA UWAGĘ</a:t>
            </a:r>
            <a:endParaRPr lang="pl-PL" sz="3200" dirty="0"/>
          </a:p>
        </p:txBody>
      </p:sp>
      <p:pic>
        <p:nvPicPr>
          <p:cNvPr id="1032" name="Picture 8" descr="C:\Users\Lenovo\AppData\Local\Microsoft\Windows\Temporary Internet Files\Content.IE5\QS9MUBRP\1353446701176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571750"/>
            <a:ext cx="1094784" cy="109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059582"/>
            <a:ext cx="4608512" cy="30469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Część z nas używa go w swojej codziennej pracy, jako </a:t>
            </a:r>
            <a:r>
              <a:rPr lang="pl-PL" sz="1600" b="1" dirty="0" smtClean="0"/>
              <a:t>narzędzia niezbędnego</a:t>
            </a:r>
            <a:r>
              <a:rPr lang="pl-PL" sz="1600" dirty="0" smtClean="0"/>
              <a:t> do tworzenia projektów, zdalnej obsługi firmy, zarządzania systemami sprzedażowymi sklepu czy wymiany korespondencji z partnerami biznesowymi. Jest też potrzebny do poszerzania zakresu wiedzy jaką dysponujemy, dlatego chętnie korzystają z niego studenci, badacze i naukowcy. Byśmy mogli skorzystać z uniwersyteckich wykładów </a:t>
            </a:r>
            <a:r>
              <a:rPr lang="pl-PL" sz="1600" dirty="0" err="1" smtClean="0"/>
              <a:t>online</a:t>
            </a:r>
            <a:r>
              <a:rPr lang="pl-PL" sz="1600" dirty="0" smtClean="0"/>
              <a:t> czy uczestniczyć w kursach i dodatkowych szkoleniach, konieczne jest posiadanie stałego dostępu do łącza internetowego.</a:t>
            </a: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971600" y="1954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Do czego przydaje się nam komputer?</a:t>
            </a:r>
            <a:endParaRPr lang="pl-PL" sz="2400" b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pic>
        <p:nvPicPr>
          <p:cNvPr id="20482" name="Picture 2" descr="Przeglądarka, Sieć, Www, K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9782"/>
            <a:ext cx="1851670" cy="185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Gabinet, Wolny Strzelec, K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71550"/>
            <a:ext cx="3024336" cy="201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/>
        </p:nvGraphicFramePr>
        <p:xfrm>
          <a:off x="3203848" y="2"/>
          <a:ext cx="417646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/>
          <p:cNvSpPr/>
          <p:nvPr/>
        </p:nvSpPr>
        <p:spPr>
          <a:xfrm>
            <a:off x="1043608" y="555529"/>
            <a:ext cx="57423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            </a:t>
            </a:r>
            <a:r>
              <a:rPr lang="pl-PL" sz="1600" dirty="0" smtClean="0"/>
              <a:t> </a:t>
            </a:r>
            <a:r>
              <a:rPr lang="pl-PL" sz="1600" dirty="0" smtClean="0"/>
              <a:t> </a:t>
            </a:r>
            <a:r>
              <a:rPr lang="pl-PL" sz="1600" dirty="0" smtClean="0"/>
              <a:t>wycieki </a:t>
            </a:r>
            <a:r>
              <a:rPr lang="pl-PL" sz="1600" dirty="0" smtClean="0"/>
              <a:t>danych,</a:t>
            </a:r>
          </a:p>
          <a:p>
            <a:endParaRPr lang="pl-PL" dirty="0" smtClean="0"/>
          </a:p>
          <a:p>
            <a:r>
              <a:rPr lang="pl-PL" dirty="0" smtClean="0"/>
              <a:t>        </a:t>
            </a:r>
            <a:r>
              <a:rPr lang="pl-PL" sz="1600" dirty="0" smtClean="0"/>
              <a:t>ataki </a:t>
            </a:r>
            <a:r>
              <a:rPr lang="pl-PL" sz="1600" dirty="0" err="1" smtClean="0"/>
              <a:t>hakerskie</a:t>
            </a:r>
            <a:r>
              <a:rPr lang="pl-PL" sz="1600" dirty="0" smtClean="0"/>
              <a:t>,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</a:t>
            </a:r>
            <a:r>
              <a:rPr lang="pl-PL" sz="1600" dirty="0" smtClean="0"/>
              <a:t>oprogramowanie złośliwe (</a:t>
            </a:r>
            <a:r>
              <a:rPr lang="pl-PL" sz="1600" dirty="0" err="1" smtClean="0"/>
              <a:t>malware</a:t>
            </a:r>
            <a:r>
              <a:rPr lang="pl-PL" sz="1600" dirty="0" smtClean="0"/>
              <a:t>):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	</a:t>
            </a:r>
            <a:r>
              <a:rPr lang="pl-PL" sz="1600" dirty="0" smtClean="0"/>
              <a:t>wirusy komputerowe,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	</a:t>
            </a:r>
            <a:r>
              <a:rPr lang="pl-PL" sz="1600" dirty="0" err="1" smtClean="0"/>
              <a:t>wormsy</a:t>
            </a:r>
            <a:r>
              <a:rPr lang="pl-PL" sz="1600" dirty="0" smtClean="0"/>
              <a:t> (robaki komputerowe),</a:t>
            </a:r>
            <a:endParaRPr lang="pl-PL" dirty="0" smtClean="0"/>
          </a:p>
          <a:p>
            <a:r>
              <a:rPr lang="pl-PL" dirty="0" smtClean="0"/>
              <a:t>	</a:t>
            </a:r>
          </a:p>
          <a:p>
            <a:r>
              <a:rPr lang="pl-PL" dirty="0" smtClean="0"/>
              <a:t>	</a:t>
            </a:r>
            <a:r>
              <a:rPr lang="pl-PL" sz="1600" dirty="0" err="1" smtClean="0"/>
              <a:t>ransomware</a:t>
            </a:r>
            <a:r>
              <a:rPr lang="pl-PL" sz="1600" dirty="0" smtClean="0"/>
              <a:t>,</a:t>
            </a:r>
          </a:p>
          <a:p>
            <a:endParaRPr lang="pl-PL" sz="1600" dirty="0" smtClean="0"/>
          </a:p>
          <a:p>
            <a:r>
              <a:rPr lang="pl-PL" sz="1600" dirty="0" smtClean="0"/>
              <a:t>	 </a:t>
            </a:r>
            <a:r>
              <a:rPr lang="pl-PL" sz="1600" dirty="0" err="1" smtClean="0"/>
              <a:t>adware</a:t>
            </a:r>
            <a:r>
              <a:rPr lang="pl-PL" sz="1600" dirty="0" smtClean="0"/>
              <a:t>,</a:t>
            </a:r>
          </a:p>
          <a:p>
            <a:r>
              <a:rPr lang="pl-PL" sz="1600" dirty="0" smtClean="0"/>
              <a:t>	</a:t>
            </a:r>
          </a:p>
          <a:p>
            <a:r>
              <a:rPr lang="pl-PL" sz="1600" dirty="0" smtClean="0"/>
              <a:t>	</a:t>
            </a:r>
            <a:r>
              <a:rPr lang="pl-PL" sz="1600" dirty="0" err="1" smtClean="0"/>
              <a:t>wiper</a:t>
            </a:r>
            <a:r>
              <a:rPr lang="pl-PL" sz="1600" dirty="0" smtClean="0"/>
              <a:t>,</a:t>
            </a:r>
          </a:p>
          <a:p>
            <a:endParaRPr lang="pl-PL" sz="1600" dirty="0" smtClean="0"/>
          </a:p>
          <a:p>
            <a:r>
              <a:rPr lang="pl-PL" sz="1600" dirty="0" smtClean="0"/>
              <a:t>	koń trojański /trojan.</a:t>
            </a:r>
            <a:endParaRPr lang="pl-PL" sz="1600" dirty="0"/>
          </a:p>
        </p:txBody>
      </p:sp>
      <p:pic>
        <p:nvPicPr>
          <p:cNvPr id="32770" name="Picture 2" descr="Przestępczość, Internet, Cyberprzestrze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147814"/>
            <a:ext cx="3497180" cy="155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Bezpieczeństwo Cybernetyczne, Ochrona Internetu"/>
          <p:cNvPicPr>
            <a:picLocks noChangeAspect="1" noChangeArrowheads="1"/>
          </p:cNvPicPr>
          <p:nvPr/>
        </p:nvPicPr>
        <p:blipFill>
          <a:blip r:embed="rId9" cstate="print"/>
          <a:srcRect l="29545" t="24877" r="29546" b="25369"/>
          <a:stretch>
            <a:fillRect/>
          </a:stretch>
        </p:blipFill>
        <p:spPr bwMode="auto">
          <a:xfrm>
            <a:off x="5220072" y="627534"/>
            <a:ext cx="30551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10"/>
          <p:cNvSpPr/>
          <p:nvPr/>
        </p:nvSpPr>
        <p:spPr>
          <a:xfrm>
            <a:off x="179512" y="33950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70C0"/>
                </a:solidFill>
              </a:rPr>
              <a:t>Głównymi zagrożeniami w sieci są:</a:t>
            </a:r>
          </a:p>
          <a:p>
            <a:endParaRPr lang="pl-PL" sz="1400" dirty="0"/>
          </a:p>
        </p:txBody>
      </p:sp>
      <p:pic>
        <p:nvPicPr>
          <p:cNvPr id="22530" name="Picture 2" descr="Haker, Włamać Się, Bezpieczeństwo, Cyber, Komputer"/>
          <p:cNvPicPr>
            <a:picLocks noChangeAspect="1" noChangeArrowheads="1"/>
          </p:cNvPicPr>
          <p:nvPr/>
        </p:nvPicPr>
        <p:blipFill>
          <a:blip r:embed="rId10" cstate="print"/>
          <a:srcRect l="10822" t="22215" r="8013" b="16581"/>
          <a:stretch>
            <a:fillRect/>
          </a:stretch>
        </p:blipFill>
        <p:spPr bwMode="auto">
          <a:xfrm>
            <a:off x="1187624" y="987576"/>
            <a:ext cx="360040" cy="384043"/>
          </a:xfrm>
          <a:prstGeom prst="rect">
            <a:avLst/>
          </a:prstGeom>
          <a:noFill/>
        </p:spPr>
      </p:pic>
      <p:pic>
        <p:nvPicPr>
          <p:cNvPr id="22532" name="Picture 4" descr="E-Mail, Wirus, Spam, Technologia"/>
          <p:cNvPicPr>
            <a:picLocks noChangeAspect="1" noChangeArrowheads="1"/>
          </p:cNvPicPr>
          <p:nvPr/>
        </p:nvPicPr>
        <p:blipFill>
          <a:blip r:embed="rId11" cstate="print"/>
          <a:srcRect l="25868" t="7745" r="22396" b="14803"/>
          <a:stretch>
            <a:fillRect/>
          </a:stretch>
        </p:blipFill>
        <p:spPr bwMode="auto">
          <a:xfrm>
            <a:off x="1115616" y="1491630"/>
            <a:ext cx="432048" cy="432048"/>
          </a:xfrm>
          <a:prstGeom prst="rect">
            <a:avLst/>
          </a:prstGeom>
          <a:noFill/>
        </p:spPr>
      </p:pic>
      <p:pic>
        <p:nvPicPr>
          <p:cNvPr id="22534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12" cstate="print"/>
          <a:srcRect l="25359" t="11111" r="37211" b="33333"/>
          <a:stretch>
            <a:fillRect/>
          </a:stretch>
        </p:blipFill>
        <p:spPr bwMode="auto">
          <a:xfrm>
            <a:off x="1475656" y="3147816"/>
            <a:ext cx="504056" cy="420047"/>
          </a:xfrm>
          <a:prstGeom prst="rect">
            <a:avLst/>
          </a:prstGeom>
          <a:noFill/>
        </p:spPr>
      </p:pic>
      <p:pic>
        <p:nvPicPr>
          <p:cNvPr id="22536" name="Picture 8" descr="Internet, Komputer, Ekran, Monitor, Www, Komunikacj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627534"/>
            <a:ext cx="648670" cy="325686"/>
          </a:xfrm>
          <a:prstGeom prst="rect">
            <a:avLst/>
          </a:prstGeom>
          <a:noFill/>
        </p:spPr>
      </p:pic>
      <p:pic>
        <p:nvPicPr>
          <p:cNvPr id="22540" name="Picture 12" descr="Wirus, Robak, Komputer, Trojańsk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9" y="2643759"/>
            <a:ext cx="640071" cy="360040"/>
          </a:xfrm>
          <a:prstGeom prst="rect">
            <a:avLst/>
          </a:prstGeom>
          <a:noFill/>
        </p:spPr>
      </p:pic>
      <p:pic>
        <p:nvPicPr>
          <p:cNvPr id="22542" name="Picture 14" descr="E-Mail, Oszustwa, Atak, Laptop, Wirus"/>
          <p:cNvPicPr>
            <a:picLocks noChangeAspect="1" noChangeArrowheads="1"/>
          </p:cNvPicPr>
          <p:nvPr/>
        </p:nvPicPr>
        <p:blipFill>
          <a:blip r:embed="rId15" cstate="print"/>
          <a:srcRect l="14835" t="24737" r="17924" b="11654"/>
          <a:stretch>
            <a:fillRect/>
          </a:stretch>
        </p:blipFill>
        <p:spPr bwMode="auto">
          <a:xfrm>
            <a:off x="1403648" y="3651871"/>
            <a:ext cx="648072" cy="395529"/>
          </a:xfrm>
          <a:prstGeom prst="rect">
            <a:avLst/>
          </a:prstGeom>
          <a:noFill/>
        </p:spPr>
      </p:pic>
      <p:pic>
        <p:nvPicPr>
          <p:cNvPr id="22544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4731990"/>
            <a:ext cx="322350" cy="411510"/>
          </a:xfrm>
          <a:prstGeom prst="rect">
            <a:avLst/>
          </a:prstGeom>
          <a:noFill/>
        </p:spPr>
      </p:pic>
      <p:pic>
        <p:nvPicPr>
          <p:cNvPr id="22546" name="Picture 18" descr="Śmieci, Kosz, Marnotrawstwo, Metal, Mó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4155926"/>
            <a:ext cx="481518" cy="502197"/>
          </a:xfrm>
          <a:prstGeom prst="rect">
            <a:avLst/>
          </a:prstGeom>
          <a:noFill/>
        </p:spPr>
      </p:pic>
      <p:pic>
        <p:nvPicPr>
          <p:cNvPr id="18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9636" y="1995688"/>
            <a:ext cx="775551" cy="59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755576" y="1419622"/>
            <a:ext cx="77048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Wyciek danych następuje, kiedy strona internetowa przez pomyłkę udostępni wrażliwe dane lub padnie ofiarą ataku </a:t>
            </a:r>
            <a:r>
              <a:rPr lang="pl-PL" dirty="0" err="1" smtClean="0"/>
              <a:t>hakerskiego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899592" y="2571750"/>
            <a:ext cx="367240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Najczęściej dochodzi do wycieków</a:t>
            </a:r>
          </a:p>
          <a:p>
            <a:pPr algn="ctr"/>
            <a:r>
              <a:rPr lang="pl-PL" dirty="0" smtClean="0"/>
              <a:t>haseł, dlatego ważne jest</a:t>
            </a:r>
          </a:p>
          <a:p>
            <a:pPr algn="ctr"/>
            <a:r>
              <a:rPr lang="pl-PL" dirty="0" smtClean="0"/>
              <a:t>posiadanie unikalnego hasła</a:t>
            </a:r>
          </a:p>
          <a:p>
            <a:pPr algn="ctr"/>
            <a:r>
              <a:rPr lang="pl-PL" dirty="0" smtClean="0"/>
              <a:t>do każdej strony internetowej,</a:t>
            </a:r>
          </a:p>
          <a:p>
            <a:pPr algn="ctr"/>
            <a:r>
              <a:rPr lang="pl-PL" dirty="0" smtClean="0"/>
              <a:t>na której mamy konto!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691680" y="33950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Wyciek danych </a:t>
            </a:r>
            <a:endParaRPr lang="pl-PL" sz="2800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Wyłudzanie Informacji, Referencje, D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11710"/>
            <a:ext cx="3131151" cy="241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Internet, Komputer, Ekran, Monitor, Www, Komunik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7494"/>
            <a:ext cx="1898532" cy="95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67544" y="1275606"/>
            <a:ext cx="4248472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Atakiem </a:t>
            </a:r>
            <a:r>
              <a:rPr lang="pl-PL" dirty="0" err="1" smtClean="0"/>
              <a:t>hakerskim</a:t>
            </a:r>
            <a:r>
              <a:rPr lang="pl-PL" dirty="0" smtClean="0"/>
              <a:t> nazywamy</a:t>
            </a:r>
          </a:p>
          <a:p>
            <a:pPr algn="ctr"/>
            <a:r>
              <a:rPr lang="pl-PL" dirty="0" smtClean="0"/>
              <a:t>celowe złamanie zabezpieczeń</a:t>
            </a:r>
          </a:p>
          <a:p>
            <a:pPr algn="ctr"/>
            <a:r>
              <a:rPr lang="pl-PL" dirty="0" smtClean="0"/>
              <a:t>wybranej firmy lub użytkownika.</a:t>
            </a:r>
          </a:p>
          <a:p>
            <a:pPr algn="ctr"/>
            <a:r>
              <a:rPr lang="pl-PL" dirty="0" smtClean="0"/>
              <a:t>Atak ten może mieć różne cele:</a:t>
            </a:r>
          </a:p>
          <a:p>
            <a:pPr algn="ctr"/>
            <a:r>
              <a:rPr lang="pl-PL" dirty="0" smtClean="0"/>
              <a:t>pozyskanie danych, uszkodzenie</a:t>
            </a:r>
          </a:p>
          <a:p>
            <a:pPr algn="ctr"/>
            <a:r>
              <a:rPr lang="pl-PL" dirty="0" smtClean="0"/>
              <a:t>sprzętu albo wgranie wirusa.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43608" y="19548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Atak </a:t>
            </a:r>
            <a:r>
              <a:rPr lang="pl-PL" sz="2800" b="1" dirty="0" err="1" smtClean="0">
                <a:solidFill>
                  <a:srgbClr val="FF0000"/>
                </a:solidFill>
              </a:rPr>
              <a:t>hakerski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3219822"/>
            <a:ext cx="417646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 smtClean="0"/>
              <a:t>Przeciętny użytkownik nie musi </a:t>
            </a:r>
            <a:r>
              <a:rPr lang="pl-PL" dirty="0" smtClean="0"/>
              <a:t>obawiać się </a:t>
            </a:r>
            <a:r>
              <a:rPr lang="pl-PL" dirty="0" smtClean="0"/>
              <a:t>ataku </a:t>
            </a:r>
            <a:r>
              <a:rPr lang="pl-PL" dirty="0" err="1" smtClean="0"/>
              <a:t>hakerskiego</a:t>
            </a:r>
            <a:r>
              <a:rPr lang="pl-PL" dirty="0" smtClean="0"/>
              <a:t>.  </a:t>
            </a:r>
            <a:r>
              <a:rPr lang="pl-PL" dirty="0" smtClean="0"/>
              <a:t>Najczęściej ofiarami </a:t>
            </a:r>
            <a:r>
              <a:rPr lang="pl-PL" dirty="0" smtClean="0"/>
              <a:t>ataku </a:t>
            </a:r>
            <a:r>
              <a:rPr lang="pl-PL" dirty="0" err="1" smtClean="0"/>
              <a:t>hakerskiego</a:t>
            </a:r>
            <a:r>
              <a:rPr lang="pl-PL" dirty="0" smtClean="0"/>
              <a:t> są duże firmy.</a:t>
            </a:r>
            <a:endParaRPr lang="pl-PL" dirty="0"/>
          </a:p>
        </p:txBody>
      </p:sp>
      <p:pic>
        <p:nvPicPr>
          <p:cNvPr id="6" name="Picture 2" descr="Haker, Włamać Się, Bezpieczeństwo, Cyber, Komputer"/>
          <p:cNvPicPr>
            <a:picLocks noChangeAspect="1" noChangeArrowheads="1"/>
          </p:cNvPicPr>
          <p:nvPr/>
        </p:nvPicPr>
        <p:blipFill>
          <a:blip r:embed="rId3" cstate="print"/>
          <a:srcRect l="10822" t="22215" r="8013" b="16581"/>
          <a:stretch>
            <a:fillRect/>
          </a:stretch>
        </p:blipFill>
        <p:spPr bwMode="auto">
          <a:xfrm>
            <a:off x="2267744" y="76809"/>
            <a:ext cx="1008112" cy="1075320"/>
          </a:xfrm>
          <a:prstGeom prst="rect">
            <a:avLst/>
          </a:prstGeom>
          <a:noFill/>
        </p:spPr>
      </p:pic>
      <p:pic>
        <p:nvPicPr>
          <p:cNvPr id="20482" name="Picture 2" descr="Cyber, Atak, Szyfrowanie, Smartphone, Zero, Je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91630"/>
            <a:ext cx="367240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868145" y="3003798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dirty="0" smtClean="0"/>
              <a:t>konie trojańskie </a:t>
            </a:r>
            <a:r>
              <a:rPr lang="pl-PL" dirty="0" err="1" smtClean="0"/>
              <a:t>(trojan</a:t>
            </a:r>
            <a:r>
              <a:rPr lang="pl-PL" dirty="0" smtClean="0"/>
              <a:t>y)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43608" y="2211712"/>
            <a:ext cx="8100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 lvl="1"/>
            <a:r>
              <a:rPr lang="pl-PL" dirty="0" smtClean="0"/>
              <a:t> 	</a:t>
            </a:r>
          </a:p>
          <a:p>
            <a:pPr lvl="1"/>
            <a:r>
              <a:rPr lang="pl-PL" dirty="0" smtClean="0"/>
              <a:t>	 </a:t>
            </a:r>
            <a:r>
              <a:rPr lang="pl-PL" dirty="0" err="1" smtClean="0"/>
              <a:t>wormsy</a:t>
            </a:r>
            <a:r>
              <a:rPr lang="pl-PL" dirty="0" smtClean="0"/>
              <a:t> (robaki komputerowe)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 </a:t>
            </a:r>
            <a:r>
              <a:rPr lang="pl-PL" dirty="0" err="1" smtClean="0"/>
              <a:t>adware</a:t>
            </a:r>
            <a:r>
              <a:rPr lang="pl-PL" dirty="0" smtClean="0"/>
              <a:t>					 </a:t>
            </a:r>
            <a:r>
              <a:rPr lang="pl-PL" dirty="0" err="1" smtClean="0"/>
              <a:t>wiper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  wirusy</a:t>
            </a:r>
          </a:p>
          <a:p>
            <a:pPr lvl="1"/>
            <a:r>
              <a:rPr lang="pl-PL" dirty="0" smtClean="0"/>
              <a:t>						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				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2499742"/>
            <a:ext cx="381642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err="1" smtClean="0"/>
              <a:t>Malware</a:t>
            </a:r>
            <a:r>
              <a:rPr lang="pl-PL" dirty="0" smtClean="0"/>
              <a:t> ma wiele odmian: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43608" y="12347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92D050"/>
                </a:solidFill>
              </a:rPr>
              <a:t>Malware</a:t>
            </a:r>
            <a:endParaRPr lang="pl-PL" sz="2800" b="1" dirty="0" smtClean="0">
              <a:solidFill>
                <a:srgbClr val="92D050"/>
              </a:solidFill>
            </a:endParaRPr>
          </a:p>
        </p:txBody>
      </p:sp>
      <p:pic>
        <p:nvPicPr>
          <p:cNvPr id="12" name="Picture 4" descr="E-Mail, Wirus, Spam, Technologia"/>
          <p:cNvPicPr>
            <a:picLocks noChangeAspect="1" noChangeArrowheads="1"/>
          </p:cNvPicPr>
          <p:nvPr/>
        </p:nvPicPr>
        <p:blipFill>
          <a:blip r:embed="rId4" cstate="print"/>
          <a:srcRect l="25868" t="7745" r="22396" b="14803"/>
          <a:stretch>
            <a:fillRect/>
          </a:stretch>
        </p:blipFill>
        <p:spPr bwMode="auto">
          <a:xfrm>
            <a:off x="2915816" y="216024"/>
            <a:ext cx="864096" cy="864096"/>
          </a:xfrm>
          <a:prstGeom prst="rect">
            <a:avLst/>
          </a:prstGeom>
          <a:noFill/>
        </p:spPr>
      </p:pic>
      <p:pic>
        <p:nvPicPr>
          <p:cNvPr id="14" name="Picture 12" descr="Wirus, Robak, Komputer, Trojańs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31790"/>
            <a:ext cx="792088" cy="445550"/>
          </a:xfrm>
          <a:prstGeom prst="rect">
            <a:avLst/>
          </a:prstGeom>
          <a:noFill/>
        </p:spPr>
      </p:pic>
      <p:pic>
        <p:nvPicPr>
          <p:cNvPr id="15" name="Picture 14" descr="E-Mail, Oszustwa, Atak, Laptop, Wirus"/>
          <p:cNvPicPr>
            <a:picLocks noChangeAspect="1" noChangeArrowheads="1"/>
          </p:cNvPicPr>
          <p:nvPr/>
        </p:nvPicPr>
        <p:blipFill>
          <a:blip r:embed="rId6" cstate="print"/>
          <a:srcRect l="14835" t="24737" r="17924" b="11654"/>
          <a:stretch>
            <a:fillRect/>
          </a:stretch>
        </p:blipFill>
        <p:spPr bwMode="auto">
          <a:xfrm>
            <a:off x="1187628" y="3579864"/>
            <a:ext cx="766057" cy="467537"/>
          </a:xfrm>
          <a:prstGeom prst="rect">
            <a:avLst/>
          </a:prstGeom>
          <a:noFill/>
        </p:spPr>
      </p:pic>
      <p:pic>
        <p:nvPicPr>
          <p:cNvPr id="16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20" y="4155928"/>
            <a:ext cx="859207" cy="656473"/>
          </a:xfrm>
          <a:prstGeom prst="rect">
            <a:avLst/>
          </a:prstGeom>
          <a:noFill/>
        </p:spPr>
      </p:pic>
      <p:pic>
        <p:nvPicPr>
          <p:cNvPr id="18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859784"/>
            <a:ext cx="504056" cy="643475"/>
          </a:xfrm>
          <a:prstGeom prst="rect">
            <a:avLst/>
          </a:prstGeom>
          <a:noFill/>
        </p:spPr>
      </p:pic>
      <p:pic>
        <p:nvPicPr>
          <p:cNvPr id="19" name="Picture 18" descr="Śmieci, Kosz, Marnotrawstwo, Metal, Mó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579862"/>
            <a:ext cx="481518" cy="502197"/>
          </a:xfrm>
          <a:prstGeom prst="rect">
            <a:avLst/>
          </a:prstGeom>
          <a:noFill/>
        </p:spPr>
      </p:pic>
      <p:pic>
        <p:nvPicPr>
          <p:cNvPr id="20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10" cstate="print"/>
          <a:srcRect l="25359" t="11111" r="37211" b="33333"/>
          <a:stretch>
            <a:fillRect/>
          </a:stretch>
        </p:blipFill>
        <p:spPr bwMode="auto">
          <a:xfrm>
            <a:off x="5940152" y="4227934"/>
            <a:ext cx="590466" cy="492055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/>
        </p:nvSpPr>
        <p:spPr>
          <a:xfrm>
            <a:off x="6516219" y="422793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ransomware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467544" y="1203598"/>
            <a:ext cx="828092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Malware</a:t>
            </a:r>
            <a:r>
              <a:rPr lang="pl-PL" dirty="0" smtClean="0"/>
              <a:t> [czytaj: </a:t>
            </a:r>
            <a:r>
              <a:rPr lang="pl-PL" dirty="0" err="1" smtClean="0"/>
              <a:t>malwer</a:t>
            </a:r>
            <a:r>
              <a:rPr lang="pl-PL" dirty="0" smtClean="0"/>
              <a:t>] to inaczej oprogramowanie złośliwe.</a:t>
            </a:r>
          </a:p>
          <a:p>
            <a:pPr algn="ctr"/>
            <a:r>
              <a:rPr lang="pl-PL" dirty="0" smtClean="0"/>
              <a:t>Każdy program celowo stworzony do uszkadzania sprzętu,</a:t>
            </a:r>
          </a:p>
          <a:p>
            <a:pPr algn="ctr"/>
            <a:r>
              <a:rPr lang="pl-PL" dirty="0" smtClean="0"/>
              <a:t>działania bez wiedzy użytkownika bądź nielegalnych operacji</a:t>
            </a:r>
          </a:p>
          <a:p>
            <a:pPr algn="ctr"/>
            <a:r>
              <a:rPr lang="pl-PL" dirty="0" smtClean="0"/>
              <a:t>jest nazywany </a:t>
            </a:r>
            <a:r>
              <a:rPr lang="pl-PL" dirty="0" err="1" smtClean="0"/>
              <a:t>malware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7544" y="987574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Wirus to program, który został wgrany bez wiedzy użytkownika i może mieć kilka celów: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uszkodzenie sprzętu,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wymuszanie otwierania stron,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powielanie się (tworzenie kopii wirusa),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używanie sprzętu do nielegalnych działań.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1259632" y="2674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Wirusy </a:t>
            </a:r>
            <a:endParaRPr lang="pl-PL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Wirus, Komputer, Ostrzeż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91630"/>
            <a:ext cx="3672408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971600" y="3363838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Najsłynniejszy wirus, </a:t>
            </a:r>
            <a:r>
              <a:rPr lang="pl-PL" dirty="0" err="1" smtClean="0"/>
              <a:t>MyDoom</a:t>
            </a:r>
            <a:r>
              <a:rPr lang="pl-PL" dirty="0" smtClean="0"/>
              <a:t>,</a:t>
            </a:r>
          </a:p>
          <a:p>
            <a:r>
              <a:rPr lang="pl-PL" dirty="0" smtClean="0"/>
              <a:t>spowodował straty na wysokość</a:t>
            </a:r>
          </a:p>
          <a:p>
            <a:r>
              <a:rPr lang="pl-PL" dirty="0" smtClean="0"/>
              <a:t>38.5 miliarda dolarów!</a:t>
            </a:r>
            <a:endParaRPr lang="pl-PL" dirty="0"/>
          </a:p>
        </p:txBody>
      </p:sp>
      <p:pic>
        <p:nvPicPr>
          <p:cNvPr id="18436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67494"/>
            <a:ext cx="1435271" cy="109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53" y="4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51520" y="1275606"/>
            <a:ext cx="8640960" cy="1200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Robaki komputerowe to mniej groźna odmiana wirusa - ich jedynym zadaniem jest tworzenie kopii na jak największej liczbie urządzeń. Nie oznacza to, że nie są szkodliwe! Działający w tle </a:t>
            </a:r>
            <a:r>
              <a:rPr lang="pl-PL" dirty="0" err="1" smtClean="0"/>
              <a:t>worm</a:t>
            </a:r>
            <a:r>
              <a:rPr lang="pl-PL" dirty="0" smtClean="0"/>
              <a:t>, mimo bycia niewidocznym dla użytkownika, spowalnia sprzęt.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95536" y="2787774"/>
            <a:ext cx="446449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Najsławniejszym </a:t>
            </a:r>
            <a:r>
              <a:rPr lang="pl-PL" dirty="0" err="1" smtClean="0"/>
              <a:t>wormsem</a:t>
            </a:r>
            <a:r>
              <a:rPr lang="pl-PL" dirty="0" smtClean="0"/>
              <a:t> jest</a:t>
            </a:r>
          </a:p>
          <a:p>
            <a:pPr algn="ctr"/>
            <a:r>
              <a:rPr lang="pl-PL" dirty="0" smtClean="0"/>
              <a:t>Morris. Stworzony w latach</a:t>
            </a:r>
          </a:p>
          <a:p>
            <a:pPr algn="ctr"/>
            <a:r>
              <a:rPr lang="pl-PL" dirty="0" smtClean="0"/>
              <a:t>osiemdziesiątych 20. wieku</a:t>
            </a:r>
          </a:p>
          <a:p>
            <a:pPr algn="ctr"/>
            <a:r>
              <a:rPr lang="pl-PL" dirty="0" smtClean="0"/>
              <a:t>zainfekował wtedy ponad 10%</a:t>
            </a:r>
          </a:p>
          <a:p>
            <a:pPr algn="ctr"/>
            <a:r>
              <a:rPr lang="pl-PL" dirty="0" smtClean="0"/>
              <a:t>całego </a:t>
            </a:r>
            <a:r>
              <a:rPr lang="pl-PL" dirty="0" err="1" smtClean="0"/>
              <a:t>internetu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403648" y="41151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Robaki komputerowe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12" descr="Wirus, Robak, Komputer, Trojań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7494"/>
            <a:ext cx="1371643" cy="771550"/>
          </a:xfrm>
          <a:prstGeom prst="rect">
            <a:avLst/>
          </a:prstGeom>
          <a:noFill/>
        </p:spPr>
      </p:pic>
      <p:pic>
        <p:nvPicPr>
          <p:cNvPr id="17410" name="Picture 2" descr="Wirus, Robak, Komputer, Trojań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15766"/>
            <a:ext cx="3311724" cy="186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833</Words>
  <Application>Microsoft Office PowerPoint</Application>
  <PresentationFormat>Pokaz na ekranie (16:9)</PresentationFormat>
  <Paragraphs>210</Paragraphs>
  <Slides>24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Miejski</vt:lpstr>
      <vt:lpstr> Dzień Bezpiecznego Komputera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Komputera</dc:title>
  <dc:creator>Lenovo</dc:creator>
  <cp:lastModifiedBy>Lenovo</cp:lastModifiedBy>
  <cp:revision>22</cp:revision>
  <dcterms:created xsi:type="dcterms:W3CDTF">2020-10-12T17:13:45Z</dcterms:created>
  <dcterms:modified xsi:type="dcterms:W3CDTF">2022-11-08T17:05:42Z</dcterms:modified>
</cp:coreProperties>
</file>