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70" r:id="rId2"/>
    <p:sldId id="271" r:id="rId3"/>
    <p:sldId id="272" r:id="rId4"/>
    <p:sldId id="273" r:id="rId5"/>
    <p:sldId id="276" r:id="rId6"/>
    <p:sldId id="277" r:id="rId7"/>
    <p:sldId id="278" r:id="rId8"/>
    <p:sldId id="279" r:id="rId9"/>
    <p:sldId id="280" r:id="rId10"/>
    <p:sldId id="256" r:id="rId11"/>
    <p:sldId id="260" r:id="rId12"/>
    <p:sldId id="257" r:id="rId13"/>
    <p:sldId id="274" r:id="rId14"/>
    <p:sldId id="265" r:id="rId15"/>
    <p:sldId id="262" r:id="rId16"/>
    <p:sldId id="266" r:id="rId17"/>
    <p:sldId id="275" r:id="rId18"/>
    <p:sldId id="26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FF3399"/>
    <a:srgbClr val="F6BB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642" y="56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F1259-6915-4F80-BB84-B2369629124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54435-873A-43C8-BEB6-3D243B176B7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54435-873A-43C8-BEB6-3D243B176B7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54435-873A-43C8-BEB6-3D243B176B7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54435-873A-43C8-BEB6-3D243B176B74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0016-F8D5-46A5-8D31-83B1CAD0068D}" type="datetimeFigureOut">
              <a:rPr lang="pl-PL" smtClean="0"/>
              <a:pPr/>
              <a:t>2022-01-28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116111.pl/napis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116111.pl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332656"/>
            <a:ext cx="781236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DBI 2022</a:t>
            </a:r>
            <a:endParaRPr lang="pl-PL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Obraz 4" descr="logo szkoł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4454" y="0"/>
            <a:ext cx="1479546" cy="1484783"/>
          </a:xfrm>
          <a:prstGeom prst="rect">
            <a:avLst/>
          </a:prstGeom>
        </p:spPr>
      </p:pic>
      <p:pic>
        <p:nvPicPr>
          <p:cNvPr id="7" name="Obraz 6" descr="450x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49" y="1745432"/>
            <a:ext cx="9093502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baner_DBI_bg_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0"/>
            <a:ext cx="5112568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b="1" dirty="0" smtClean="0">
              <a:solidFill>
                <a:srgbClr val="FF0000"/>
              </a:solidFill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NIEBEZPIECZNE KONTATKTY</a:t>
            </a:r>
          </a:p>
          <a:p>
            <a:pPr algn="ctr"/>
            <a:endParaRPr lang="pl-PL" b="1" dirty="0" smtClean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Poznając kogoś w </a:t>
            </a:r>
            <a:r>
              <a:rPr lang="pl-PL" dirty="0" err="1" smtClean="0"/>
              <a:t>internecie</a:t>
            </a:r>
            <a:r>
              <a:rPr lang="pl-PL" dirty="0" smtClean="0"/>
              <a:t>, pamiętaj, że nie każdy jest tym, za kogo się podaje. Nigdy nie możesz mieć stuprocentowej pewności, kto tak naprawdę jest po drugiej stronie komputera.</a:t>
            </a:r>
          </a:p>
          <a:p>
            <a:pPr algn="just"/>
            <a:r>
              <a:rPr lang="pl-PL" dirty="0" smtClean="0"/>
              <a:t>W kontaktach z osobami poznanymi w </a:t>
            </a:r>
            <a:r>
              <a:rPr lang="pl-PL" dirty="0" err="1" smtClean="0"/>
              <a:t>internecie</a:t>
            </a:r>
            <a:r>
              <a:rPr lang="pl-PL" dirty="0" smtClean="0"/>
              <a:t> chroń swoją prywatność. Nie podawaj swoich danych osobowych, czyli imienia, nazwiska, adresu czy numeru telefonu. Pod żadnym pozorem nie wysyłaj swojego zdjęcia. Pamiętaj, że ktoś będzie mógł je skopiować, przerobić i przesłać dalej.</a:t>
            </a:r>
          </a:p>
          <a:p>
            <a:pPr algn="just"/>
            <a:r>
              <a:rPr lang="pl-PL" dirty="0" smtClean="0"/>
              <a:t>Spotkania z osobami poznanymi w </a:t>
            </a:r>
            <a:r>
              <a:rPr lang="pl-PL" dirty="0" err="1" smtClean="0"/>
              <a:t>internecie</a:t>
            </a:r>
            <a:r>
              <a:rPr lang="pl-PL" dirty="0" smtClean="0"/>
              <a:t> są niebezpieczne. Jeśli otrzymasz propozycję spotkania od osoby, którą znasz tylko z sieci, koniecznie poinformuj o tym rodziców.</a:t>
            </a:r>
          </a:p>
          <a:p>
            <a:pPr algn="just"/>
            <a:endParaRPr lang="pl-PL" dirty="0"/>
          </a:p>
        </p:txBody>
      </p:sp>
      <p:pic>
        <p:nvPicPr>
          <p:cNvPr id="4" name="Obraz 3" descr="mini_5d15b516922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84784"/>
            <a:ext cx="3347864" cy="47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2339752" y="6488668"/>
            <a:ext cx="3476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https://sieciaki.pl/warto-wiedziec/zagrozenia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79512" y="908720"/>
            <a:ext cx="5256584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b="1" dirty="0" smtClean="0">
              <a:solidFill>
                <a:srgbClr val="FF0000"/>
              </a:solidFill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CYBERPRZEMOC</a:t>
            </a:r>
          </a:p>
          <a:p>
            <a:r>
              <a:rPr lang="pl-PL" dirty="0" smtClean="0"/>
              <a:t>O </a:t>
            </a:r>
            <a:r>
              <a:rPr lang="pl-PL" dirty="0" err="1" smtClean="0"/>
              <a:t>cyberprzemocy</a:t>
            </a:r>
            <a:r>
              <a:rPr lang="pl-PL" dirty="0" smtClean="0"/>
              <a:t> możemy mówić, gdy: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 smtClean="0"/>
              <a:t> ktoś wyzywa, straszy lub poniża kogoś w </a:t>
            </a:r>
            <a:r>
              <a:rPr lang="pl-PL" dirty="0" err="1" smtClean="0"/>
              <a:t>internecie</a:t>
            </a:r>
            <a:r>
              <a:rPr lang="pl-PL" dirty="0" smtClean="0"/>
              <a:t> lub przy użyciu telefonu,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 smtClean="0"/>
              <a:t> ktoś robi zdjęcia lub nagrywa film z osobą, która nie wyraziła na to zgody,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 smtClean="0"/>
              <a:t> ktoś umieszcza w sieci lub rozsyła za pomocą telefonu zdjęcia, filmy, teksty, które kogoś obrażają lub ośmieszają,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 smtClean="0"/>
              <a:t> ktoś włamuje się na czyjeś konto internetowe</a:t>
            </a:r>
            <a:br>
              <a:rPr lang="pl-PL" dirty="0" smtClean="0"/>
            </a:br>
            <a:r>
              <a:rPr lang="pl-PL" dirty="0" smtClean="0"/>
              <a:t>(np. w serwisie </a:t>
            </a:r>
            <a:r>
              <a:rPr lang="pl-PL" dirty="0" err="1" smtClean="0"/>
              <a:t>społecznościowym</a:t>
            </a:r>
            <a:r>
              <a:rPr lang="pl-PL" dirty="0" smtClean="0"/>
              <a:t>).</a:t>
            </a:r>
          </a:p>
          <a:p>
            <a:pPr lvl="1" algn="just">
              <a:buFont typeface="Wingdings" pitchFamily="2" charset="2"/>
              <a:buChar char="Ø"/>
            </a:pPr>
            <a:endParaRPr lang="pl-PL" dirty="0" smtClean="0"/>
          </a:p>
          <a:p>
            <a:pPr algn="just"/>
            <a:r>
              <a:rPr lang="pl-PL" dirty="0" smtClean="0"/>
              <a:t>Gdy jesteś świadkiem lub ofiarą </a:t>
            </a:r>
            <a:r>
              <a:rPr lang="pl-PL" dirty="0" err="1" smtClean="0"/>
              <a:t>cyberprzemocy</a:t>
            </a:r>
            <a:r>
              <a:rPr lang="pl-PL" dirty="0" smtClean="0"/>
              <a:t>, najlepiej poinformuj o tym rodziców lub inną zaufaną osobę dorosłą. Razem możecie zgłosić to konsultantom Telefonu Zaufania dla Dzieci i Młodzieży, dzwoniąc pod bezpłatny numer 116111 lub pisząc wiadomość w formularzu na stronie </a:t>
            </a:r>
            <a:r>
              <a:rPr lang="pl-PL" dirty="0" smtClean="0">
                <a:hlinkClick r:id="rId2"/>
              </a:rPr>
              <a:t>//116111.pl/napisz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Obraz 5" descr="Cyberprzemo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340768"/>
            <a:ext cx="33123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5013176"/>
            <a:ext cx="324395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2339752" y="6488668"/>
            <a:ext cx="3476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https://sieciaki.pl/warto-wiedziec/zagrozenia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764704"/>
            <a:ext cx="4824536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HEJT</a:t>
            </a:r>
          </a:p>
          <a:p>
            <a:pPr algn="just"/>
            <a:r>
              <a:rPr lang="pl-PL" dirty="0" smtClean="0"/>
              <a:t>W sieci można niekiedy spotkać nieprzyjemne, obraźliwe wpisy, np. pod filmami czy czyimiś postami w serwisie </a:t>
            </a:r>
            <a:r>
              <a:rPr lang="pl-PL" dirty="0" err="1" smtClean="0"/>
              <a:t>społecznościowym</a:t>
            </a:r>
            <a:r>
              <a:rPr lang="pl-PL" dirty="0" smtClean="0"/>
              <a:t>. Takie obrażanie w </a:t>
            </a:r>
            <a:r>
              <a:rPr lang="pl-PL" dirty="0" err="1" smtClean="0"/>
              <a:t>internecie</a:t>
            </a:r>
            <a:r>
              <a:rPr lang="pl-PL" dirty="0" smtClean="0"/>
              <a:t> nazywamy </a:t>
            </a:r>
            <a:r>
              <a:rPr lang="pl-PL" dirty="0" err="1" smtClean="0"/>
              <a:t>hejtem</a:t>
            </a:r>
            <a:r>
              <a:rPr lang="pl-PL" dirty="0" smtClean="0"/>
              <a:t>. </a:t>
            </a:r>
            <a:r>
              <a:rPr lang="pl-PL" dirty="0" err="1" smtClean="0"/>
              <a:t>Hejt</a:t>
            </a:r>
            <a:r>
              <a:rPr lang="pl-PL" dirty="0" smtClean="0"/>
              <a:t> może dotyczyć osób, sytuacji lub wydarzeń. Osoby, które tworzą takie nienawistne, obraźliwe wpisy, nazywamy </a:t>
            </a:r>
            <a:r>
              <a:rPr lang="pl-PL" dirty="0" err="1" smtClean="0"/>
              <a:t>hejterami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Pamiętaj, by na obraźliwe wpisy nie reagować pod wpływem emocji. Nie udostępniaj </a:t>
            </a:r>
            <a:r>
              <a:rPr lang="pl-PL" dirty="0" err="1" smtClean="0"/>
              <a:t>hejterskich</a:t>
            </a:r>
            <a:r>
              <a:rPr lang="pl-PL" dirty="0" smtClean="0"/>
              <a:t> wpisów, zgłaszaj </a:t>
            </a:r>
            <a:r>
              <a:rPr lang="pl-PL" dirty="0" err="1" smtClean="0"/>
              <a:t>hejt</a:t>
            </a:r>
            <a:r>
              <a:rPr lang="pl-PL" dirty="0" smtClean="0"/>
              <a:t> administratorom serwisu, </a:t>
            </a:r>
            <a:br>
              <a:rPr lang="pl-PL" dirty="0" smtClean="0"/>
            </a:br>
            <a:r>
              <a:rPr lang="pl-PL" dirty="0" smtClean="0"/>
              <a:t>z którego korzystasz. Sam także powstrzymaj się od obrażania innych w sieci, postaraj się swoją opinię wyrazić w sposób kulturalny.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b="1" dirty="0" smtClean="0">
                <a:solidFill>
                  <a:srgbClr val="FF0000"/>
                </a:solidFill>
                <a:cs typeface="Arial" pitchFamily="34" charset="0"/>
              </a:rPr>
              <a:t>FAKE NEWS</a:t>
            </a:r>
            <a:r>
              <a:rPr lang="pl-PL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l-PL" dirty="0" smtClean="0">
                <a:cs typeface="Arial" pitchFamily="34" charset="0"/>
              </a:rPr>
              <a:t>to nieprawdziwe informacje, które mogą mieć poważne konsekwencje, a jej ofiarami padają dzieci i dorośli.</a:t>
            </a:r>
          </a:p>
          <a:p>
            <a:pPr algn="just"/>
            <a:endParaRPr lang="pl-PL" b="1" dirty="0">
              <a:cs typeface="Arial" pitchFamily="34" charset="0"/>
            </a:endParaRPr>
          </a:p>
        </p:txBody>
      </p:sp>
      <p:pic>
        <p:nvPicPr>
          <p:cNvPr id="5" name="Obraz 4" descr="bricks-brickwall-brickwork-1092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24744"/>
            <a:ext cx="3707904" cy="2809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bricks-brickwall-brickwork-1092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149080"/>
            <a:ext cx="3419872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2339752" y="6488668"/>
            <a:ext cx="3476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https://sieciaki.pl/warto-wiedziec/zagrozenia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412776"/>
            <a:ext cx="4788024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b="1" dirty="0" smtClean="0">
              <a:solidFill>
                <a:srgbClr val="FF0000"/>
              </a:solidFill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NADUŻYWANIE INTERNETU</a:t>
            </a:r>
          </a:p>
          <a:p>
            <a:pPr algn="ctr"/>
            <a:endParaRPr lang="pl-PL" b="1" dirty="0" smtClean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Korzystając z sieci, staraj się zachować umiar. Zbyt długie korzystanie z </a:t>
            </a:r>
            <a:r>
              <a:rPr lang="pl-PL" dirty="0" err="1" smtClean="0"/>
              <a:t>internetu</a:t>
            </a:r>
            <a:r>
              <a:rPr lang="pl-PL" dirty="0" smtClean="0"/>
              <a:t> może się negatywnie odbić na Twoim zdrowiu: możesz mieć bóle głowy, nudności, pogorszenie wzroku, problemy z zasypianiem.</a:t>
            </a:r>
          </a:p>
          <a:p>
            <a:pPr algn="just"/>
            <a:r>
              <a:rPr lang="pl-PL" dirty="0" smtClean="0"/>
              <a:t>Nadużywanie </a:t>
            </a:r>
            <a:r>
              <a:rPr lang="pl-PL" dirty="0" err="1" smtClean="0"/>
              <a:t>internetu</a:t>
            </a:r>
            <a:r>
              <a:rPr lang="pl-PL" dirty="0" smtClean="0"/>
              <a:t> ma także negatywny wpływ na życie rodzinne i kontakty </a:t>
            </a:r>
            <a:br>
              <a:rPr lang="pl-PL" dirty="0" smtClean="0"/>
            </a:br>
            <a:r>
              <a:rPr lang="pl-PL" dirty="0" smtClean="0"/>
              <a:t>z rówieśnikami. Często osoba, która zbyt wiele czasu spędza w sieci, nie interesuje się życiem poza </a:t>
            </a:r>
            <a:r>
              <a:rPr lang="pl-PL" dirty="0" err="1" smtClean="0"/>
              <a:t>internetem</a:t>
            </a:r>
            <a:r>
              <a:rPr lang="pl-PL" dirty="0" smtClean="0"/>
              <a:t>, zaniedbuje obowiązki domowe, przestaje się kontaktować ze znajomymi, izoluje się od świata.</a:t>
            </a:r>
          </a:p>
          <a:p>
            <a:pPr algn="just"/>
            <a:endParaRPr lang="pl-PL" dirty="0"/>
          </a:p>
        </p:txBody>
      </p:sp>
      <p:pic>
        <p:nvPicPr>
          <p:cNvPr id="5" name="Obraz 4" descr="kampania_ba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573016"/>
            <a:ext cx="2217154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2339752" y="6488668"/>
            <a:ext cx="3476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https://sieciaki.pl/warto-wiedziec/zagrozenia</a:t>
            </a:r>
            <a:endParaRPr lang="pl-PL" sz="1400" dirty="0"/>
          </a:p>
        </p:txBody>
      </p:sp>
      <p:pic>
        <p:nvPicPr>
          <p:cNvPr id="7170" name="Picture 2" descr="Gry, Gry Komputerowe, Gra, Gry 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4"/>
            <a:ext cx="3594745" cy="2698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196752"/>
            <a:ext cx="5112568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b="1" dirty="0" smtClean="0">
              <a:solidFill>
                <a:srgbClr val="FF0000"/>
              </a:solidFill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SZKODLIWE TREŚCI</a:t>
            </a:r>
          </a:p>
          <a:p>
            <a:pPr algn="ctr"/>
            <a:endParaRPr lang="pl-PL" b="1" dirty="0" smtClean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Nieraz korzystając z sieci, możesz się natknąć na strony, które zawierają treści ośmieszające osoby </a:t>
            </a:r>
            <a:br>
              <a:rPr lang="pl-PL" dirty="0" smtClean="0"/>
            </a:br>
            <a:r>
              <a:rPr lang="pl-PL" dirty="0" smtClean="0"/>
              <a:t>o innym kolorze skóry czy wyznaniu. Są one niezgodne z prawem. Treści, które stronach się na nich znajdują, mogą namawiać Cię do złych lub niezdrowych zachowań. Nie można być obojętnym wobec takich stron w </a:t>
            </a:r>
            <a:r>
              <a:rPr lang="pl-PL" dirty="0" err="1" smtClean="0"/>
              <a:t>internecie</a:t>
            </a:r>
            <a:r>
              <a:rPr lang="pl-PL" dirty="0" smtClean="0"/>
              <a:t>. Jeśli przypadkiem trafisz na tego typu treści w sieci, koniecznie poinformuj o tym rodziców lub inną zaufaną osobę dorosłą lub skontaktuj się z </a:t>
            </a:r>
            <a:r>
              <a:rPr lang="pl-PL" dirty="0" err="1" smtClean="0"/>
              <a:t>dyżurnet.pl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339752" y="6488668"/>
            <a:ext cx="3476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https://sieciaki.pl/warto-wiedziec/zagrozenia</a:t>
            </a:r>
            <a:endParaRPr lang="pl-PL" sz="1400" dirty="0"/>
          </a:p>
        </p:txBody>
      </p:sp>
      <p:pic>
        <p:nvPicPr>
          <p:cNvPr id="9" name="Obraz 8" descr="mini_5d15b516922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25144"/>
            <a:ext cx="3456384" cy="1766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http://www.lopiastow.pl/wp-content/uploads/2017/05/Chro%C5%84-dziecko-w-sieci_3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8"/>
            <a:ext cx="345638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4" name="AutoShape 8" descr="Dyżurnet Nawigacja Logo Biał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226" name="AutoShape 10" descr="Dyżurnet Nawigacja Logo Biał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228" name="AutoShape 12" descr="Dyżurnet Nawigacja Logo Biał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230" name="AutoShape 14" descr="Dyżurnet Nawigacja Logo Biał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Obraz 11" descr="dyzurn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5373216"/>
            <a:ext cx="3461120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052736"/>
            <a:ext cx="435597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pl-PL" b="1" dirty="0" smtClean="0">
              <a:solidFill>
                <a:srgbClr val="FF0000"/>
              </a:solidFill>
            </a:endParaRP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DOXING</a:t>
            </a:r>
            <a:r>
              <a:rPr lang="pl-PL" dirty="0" smtClean="0"/>
              <a:t> to czynność polegająca na publicznym ujawnieniu wcześniej prywatnych danych osobowych dotyczących osoby lub organizacji  za pośrednictwem </a:t>
            </a:r>
            <a:r>
              <a:rPr lang="pl-PL" dirty="0" err="1" smtClean="0"/>
              <a:t>internet</a:t>
            </a:r>
            <a:r>
              <a:rPr lang="pl-PL" dirty="0" smtClean="0"/>
              <a:t>.</a:t>
            </a:r>
          </a:p>
          <a:p>
            <a:pPr algn="just"/>
            <a:endParaRPr lang="pl-PL" b="1" dirty="0"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3356992"/>
            <a:ext cx="4392488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pl-PL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/>
            <a:r>
              <a:rPr lang="pl-PL" b="1" dirty="0" smtClean="0">
                <a:solidFill>
                  <a:srgbClr val="FF0000"/>
                </a:solidFill>
                <a:cs typeface="Arial" pitchFamily="34" charset="0"/>
              </a:rPr>
              <a:t>PHISHING I SCAM </a:t>
            </a:r>
            <a:r>
              <a:rPr lang="pl-PL" dirty="0" smtClean="0">
                <a:solidFill>
                  <a:schemeClr val="bg1"/>
                </a:solidFill>
                <a:cs typeface="Arial" pitchFamily="34" charset="0"/>
              </a:rPr>
              <a:t>to </a:t>
            </a:r>
            <a:r>
              <a:rPr lang="pl-PL" dirty="0" smtClean="0"/>
              <a:t>metoda oszustwa, w której przestępca podszywa się pod inną osobę lub instytucję w celu wyłudzenia poufnych informacji</a:t>
            </a:r>
            <a:r>
              <a:rPr lang="pl-PL" baseline="30000" dirty="0" smtClean="0"/>
              <a:t> </a:t>
            </a:r>
            <a:r>
              <a:rPr lang="pl-PL" dirty="0" smtClean="0"/>
              <a:t>(np. danych logowania, danych karty kredytowej), zainfekowania komputera szkodliwym oprogramowaniem</a:t>
            </a:r>
            <a:r>
              <a:rPr lang="pl-PL" baseline="30000" dirty="0" smtClean="0"/>
              <a:t> </a:t>
            </a:r>
            <a:r>
              <a:rPr lang="pl-PL" dirty="0" smtClean="0"/>
              <a:t>czy też nakłonienia ofiary do określonych działań.</a:t>
            </a:r>
            <a:endParaRPr lang="pl-PL" dirty="0" smtClean="0">
              <a:cs typeface="Arial" pitchFamily="34" charset="0"/>
            </a:endParaRPr>
          </a:p>
          <a:p>
            <a:pPr algn="just"/>
            <a:endParaRPr lang="pl-PL" dirty="0">
              <a:cs typeface="Arial" pitchFamily="34" charset="0"/>
            </a:endParaRPr>
          </a:p>
        </p:txBody>
      </p:sp>
      <p:pic>
        <p:nvPicPr>
          <p:cNvPr id="6146" name="Picture 2" descr="https://media.istockphoto.com/photos/computer-hacker-with-credit-card-stealing-data-from-a-laptop-picture-id532726193?b=1&amp;k=20&amp;m=532726193&amp;s=170667a&amp;w=0&amp;h=TNJqVhc_DUUVlmtw7dxTj5hWPVb6Z_42VqSlgb7sE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7032"/>
            <a:ext cx="4247713" cy="2829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s://media.istockphoto.com/photos/memory-is-security-risk-picture-id1301029255?b=1&amp;k=20&amp;m=1301029255&amp;s=170667a&amp;w=0&amp;h=uPALnCTqsujR7_QumBfdbPWit2UFKy65mmlSzrvHNVQ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4036483" cy="2688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0" y="6550223"/>
            <a:ext cx="2891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https://en.wikipedia.org/wiki/Doxing</a:t>
            </a:r>
            <a:endParaRPr lang="pl-PL" sz="1400" dirty="0"/>
          </a:p>
        </p:txBody>
      </p:sp>
      <p:sp>
        <p:nvSpPr>
          <p:cNvPr id="9" name="Prostokąt 8"/>
          <p:cNvSpPr/>
          <p:nvPr/>
        </p:nvSpPr>
        <p:spPr>
          <a:xfrm>
            <a:off x="3131840" y="6550223"/>
            <a:ext cx="2960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https://pl.wikipedia.org/wiki/Phishing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95536" y="836712"/>
            <a:ext cx="4752528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dirty="0" smtClean="0"/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WIRUSY</a:t>
            </a:r>
          </a:p>
          <a:p>
            <a:pPr algn="ctr"/>
            <a:endParaRPr lang="pl-PL" b="1" dirty="0" smtClean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Każde urządzenie, za pomocą którego korzystasz z </a:t>
            </a:r>
            <a:r>
              <a:rPr lang="pl-PL" dirty="0" err="1" smtClean="0"/>
              <a:t>internetu</a:t>
            </a:r>
            <a:r>
              <a:rPr lang="pl-PL" dirty="0" smtClean="0"/>
              <a:t>, powinno mieć zainstalowany program antywirusowy. W krąży mnóstwo niebezpiecznych wirusów. Jeśli któryś z nich dostanie się do Twojego urządzenia, może je trwale uszkodzić lub spowodować stratę ważnych dla Ciebie plików.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Aby program antywirusowy był skuteczny, należy go systematycznie aktualizować.</a:t>
            </a:r>
          </a:p>
          <a:p>
            <a:pPr algn="just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339752" y="6488668"/>
            <a:ext cx="3476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https://sieciaki.pl/warto-wiedziec/zagrozenia</a:t>
            </a:r>
            <a:endParaRPr lang="pl-PL" sz="1400" dirty="0"/>
          </a:p>
        </p:txBody>
      </p:sp>
      <p:pic>
        <p:nvPicPr>
          <p:cNvPr id="3074" name="Picture 2" descr="Zarodek, Bacillus, Zły, Walka, Przec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3362881" cy="2569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3076" name="Picture 4" descr="Haker, Hakerstwo, Bezpieczeństwo Cybernetycz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3519475" cy="2346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Przestępczość, Internet, Cyberprzestrzeń, Przestępczoś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037430"/>
            <a:ext cx="3163119" cy="140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204864"/>
            <a:ext cx="9144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4000" b="1" dirty="0" smtClean="0">
                <a:latin typeface="Arial" pitchFamily="34" charset="0"/>
                <a:cs typeface="Arial" pitchFamily="34" charset="0"/>
              </a:rPr>
              <a:t>BĄDŹ BEZPIECZNY W INTERNECIE!</a:t>
            </a:r>
          </a:p>
          <a:p>
            <a:pPr algn="ctr"/>
            <a:endParaRPr lang="pl-PL" sz="4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772816"/>
            <a:ext cx="9144000" cy="1900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  <a:cs typeface="Arial" pitchFamily="34" charset="0"/>
              </a:rPr>
              <a:t>Zespół Szkół nr 5 – Specjalnych już po raz siódmy bierze udział w projekcie edukacyjnym „Dzień Bezpiecznego Internetu” oraz w konkursie na najciekawszą inicjatywę Dnia Bezpiecznego Internetu. Ponadto nasza szkoła bierze udział w kampanii społecznej kuratorium oświaty w Krakowie „Używaj zmysłów, bądź </a:t>
            </a:r>
            <a:br>
              <a:rPr lang="pl-PL" sz="16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cs typeface="Arial" pitchFamily="34" charset="0"/>
              </a:rPr>
              <a:t>w </a:t>
            </a:r>
            <a:r>
              <a:rPr lang="pl-PL" sz="1600" dirty="0" err="1" smtClean="0">
                <a:solidFill>
                  <a:schemeClr val="bg1"/>
                </a:solidFill>
                <a:cs typeface="Arial" pitchFamily="34" charset="0"/>
              </a:rPr>
              <a:t>realu</a:t>
            </a:r>
            <a:r>
              <a:rPr lang="pl-PL" sz="1600" dirty="0" smtClean="0">
                <a:solidFill>
                  <a:schemeClr val="bg1"/>
                </a:solidFill>
                <a:cs typeface="Arial" pitchFamily="34" charset="0"/>
              </a:rPr>
              <a:t>” organizowaną w ramach Koalicji dla Bezpieczeństwa Dzieci i Młodzieży oraz kampanii </a:t>
            </a:r>
            <a:r>
              <a:rPr lang="pl-PL" sz="1600" dirty="0" err="1" smtClean="0">
                <a:solidFill>
                  <a:schemeClr val="bg1"/>
                </a:solidFill>
                <a:cs typeface="Arial" pitchFamily="34" charset="0"/>
              </a:rPr>
              <a:t>MEiN</a:t>
            </a:r>
            <a:r>
              <a:rPr lang="pl-PL" sz="1600" dirty="0" smtClean="0">
                <a:solidFill>
                  <a:schemeClr val="bg1"/>
                </a:solidFill>
                <a:cs typeface="Arial" pitchFamily="34" charset="0"/>
              </a:rPr>
              <a:t> „Nie zgub dziecka w sieci”.</a:t>
            </a:r>
            <a:endParaRPr lang="pl-PL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85104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DZIEŃ BEZPIECZNEGO INTERNETU 2022 „DZIAŁAJMY RAZEM!”</a:t>
            </a:r>
            <a:endParaRPr lang="pl-PL" sz="3600" dirty="0"/>
          </a:p>
        </p:txBody>
      </p:sp>
      <p:pic>
        <p:nvPicPr>
          <p:cNvPr id="6" name="Obraz 5" descr="baner_DBI_2022_450x253.jpg"/>
          <p:cNvPicPr>
            <a:picLocks noChangeAspect="1"/>
          </p:cNvPicPr>
          <p:nvPr/>
        </p:nvPicPr>
        <p:blipFill>
          <a:blip r:embed="rId2" cstate="print"/>
          <a:srcRect r="2132"/>
          <a:stretch>
            <a:fillRect/>
          </a:stretch>
        </p:blipFill>
        <p:spPr>
          <a:xfrm>
            <a:off x="107504" y="4282846"/>
            <a:ext cx="3384376" cy="1944216"/>
          </a:xfrm>
          <a:prstGeom prst="rect">
            <a:avLst/>
          </a:prstGeom>
        </p:spPr>
      </p:pic>
      <p:pic>
        <p:nvPicPr>
          <p:cNvPr id="7" name="Obraz 6" descr="kampania_ba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831045"/>
            <a:ext cx="2035016" cy="2882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Grafika wektorowa na czerwonym tle. Na pierwszym planie trzymany w ręku smartfon, na ekranie którego widać św. Mikołaja trzymającego zapakowany prezent."/>
          <p:cNvPicPr>
            <a:picLocks noChangeAspect="1" noChangeArrowheads="1"/>
          </p:cNvPicPr>
          <p:nvPr/>
        </p:nvPicPr>
        <p:blipFill>
          <a:blip r:embed="rId4" cstate="print"/>
          <a:srcRect l="26262" t="41" r="22308" b="1395"/>
          <a:stretch>
            <a:fillRect/>
          </a:stretch>
        </p:blipFill>
        <p:spPr bwMode="auto">
          <a:xfrm>
            <a:off x="5830246" y="4005064"/>
            <a:ext cx="320625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268760"/>
            <a:ext cx="9144000" cy="6001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pl-PL" sz="2000" dirty="0" smtClean="0"/>
          </a:p>
          <a:p>
            <a:pPr algn="just"/>
            <a:r>
              <a:rPr lang="pl-PL" dirty="0" smtClean="0"/>
              <a:t>Dzień Bezpiecznego Internetu (DBI) obchodzony jest z inicjatywy Komisji Europejskiej od 2004 roku. Początkowo wydarzenie to świętowały jedynie państwa europejskie, ale już od lat DBI przekracza granice Europy angażując państwa z całego świata. </a:t>
            </a:r>
            <a:endParaRPr lang="pl-PL" sz="2000" dirty="0" smtClean="0"/>
          </a:p>
          <a:p>
            <a:pPr algn="just"/>
            <a:r>
              <a:rPr lang="pl-PL" dirty="0" smtClean="0"/>
              <a:t>Organizatorem wydarzenia w Polsce od 2005 roku jest </a:t>
            </a:r>
            <a:r>
              <a:rPr lang="pl-PL" b="1" dirty="0" smtClean="0"/>
              <a:t>Polskie Centrum Programu </a:t>
            </a:r>
            <a:r>
              <a:rPr lang="pl-PL" b="1" dirty="0" err="1" smtClean="0"/>
              <a:t>Safer</a:t>
            </a:r>
            <a:r>
              <a:rPr lang="pl-PL" b="1" dirty="0" smtClean="0"/>
              <a:t> Internet</a:t>
            </a:r>
            <a:r>
              <a:rPr lang="pl-PL" dirty="0" smtClean="0"/>
              <a:t> (PCPSI), które tworzą państwowy instytut badawczy </a:t>
            </a:r>
            <a:r>
              <a:rPr lang="pl-PL" b="1" dirty="0" smtClean="0"/>
              <a:t>NASK</a:t>
            </a:r>
            <a:r>
              <a:rPr lang="pl-PL" dirty="0" smtClean="0"/>
              <a:t> oraz </a:t>
            </a:r>
            <a:r>
              <a:rPr lang="pl-PL" b="1" dirty="0" smtClean="0"/>
              <a:t>Fundacja Dajemy Dzieciom Siłę</a:t>
            </a:r>
            <a:r>
              <a:rPr lang="pl-PL" dirty="0" smtClean="0"/>
              <a:t> – realizatorzy unijnego programu „Łącząc Europę”.</a:t>
            </a:r>
            <a:r>
              <a:rPr lang="pl-PL" sz="2000" dirty="0" smtClean="0"/>
              <a:t> </a:t>
            </a:r>
          </a:p>
          <a:p>
            <a:pPr algn="just"/>
            <a:endParaRPr lang="pl-PL" sz="2000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Głównym partnerem wydarzenia jest</a:t>
            </a:r>
            <a:r>
              <a:rPr lang="pl-PL" sz="2000" dirty="0" smtClean="0"/>
              <a:t> </a:t>
            </a:r>
            <a:endParaRPr lang="pl-PL" sz="2000" dirty="0" smtClean="0">
              <a:cs typeface="Arial" pitchFamily="34" charset="0"/>
            </a:endParaRPr>
          </a:p>
          <a:p>
            <a:pPr algn="just"/>
            <a:endParaRPr lang="pl-PL" dirty="0" smtClean="0">
              <a:cs typeface="Arial" pitchFamily="34" charset="0"/>
            </a:endParaRPr>
          </a:p>
          <a:p>
            <a:pPr algn="just"/>
            <a:r>
              <a:rPr lang="pl-PL" dirty="0" smtClean="0">
                <a:cs typeface="Arial" pitchFamily="34" charset="0"/>
              </a:rPr>
              <a:t>Wydarzenie patronatem honorowym objął Prezes Rady Ministrów - Mateusz </a:t>
            </a:r>
            <a:r>
              <a:rPr lang="pl-PL" dirty="0" err="1" smtClean="0">
                <a:cs typeface="Arial" pitchFamily="34" charset="0"/>
              </a:rPr>
              <a:t>Morawiecki</a:t>
            </a:r>
            <a:r>
              <a:rPr lang="pl-PL" sz="2000" dirty="0" smtClean="0">
                <a:cs typeface="Arial" pitchFamily="34" charset="0"/>
              </a:rPr>
              <a:t>.</a:t>
            </a:r>
          </a:p>
          <a:p>
            <a:pPr algn="just"/>
            <a:endParaRPr lang="pl-PL" dirty="0" smtClean="0">
              <a:cs typeface="Arial" pitchFamily="34" charset="0"/>
            </a:endParaRPr>
          </a:p>
          <a:p>
            <a:pPr algn="just"/>
            <a:r>
              <a:rPr lang="pl-PL" dirty="0" smtClean="0">
                <a:cs typeface="Arial" pitchFamily="34" charset="0"/>
              </a:rPr>
              <a:t>Partnerami akcji zostały firmy:</a:t>
            </a:r>
          </a:p>
          <a:p>
            <a:pPr algn="just"/>
            <a:endParaRPr lang="pl-PL" sz="2000" dirty="0" smtClean="0">
              <a:cs typeface="Arial" pitchFamily="34" charset="0"/>
            </a:endParaRPr>
          </a:p>
          <a:p>
            <a:pPr algn="just"/>
            <a:endParaRPr lang="pl-PL" sz="2000" dirty="0" smtClean="0">
              <a:cs typeface="Arial" pitchFamily="34" charset="0"/>
            </a:endParaRPr>
          </a:p>
          <a:p>
            <a:pPr algn="just"/>
            <a:endParaRPr lang="pl-PL" sz="2000" dirty="0" smtClean="0">
              <a:cs typeface="Arial" pitchFamily="34" charset="0"/>
            </a:endParaRPr>
          </a:p>
          <a:p>
            <a:pPr algn="just"/>
            <a:endParaRPr lang="pl-PL" sz="2000" dirty="0" smtClean="0">
              <a:cs typeface="Arial" pitchFamily="34" charset="0"/>
            </a:endParaRPr>
          </a:p>
          <a:p>
            <a:pPr algn="just"/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6446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DZIEŃ BEZPIECZNEGO INTERNETU 2022 „DZIAŁAJMY RAZEM!”</a:t>
            </a:r>
            <a:endParaRPr lang="pl-PL" sz="3600" dirty="0"/>
          </a:p>
        </p:txBody>
      </p:sp>
      <p:pic>
        <p:nvPicPr>
          <p:cNvPr id="5" name="Obraz 4" descr="premier_morawiec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365104"/>
            <a:ext cx="2581275" cy="704850"/>
          </a:xfrm>
          <a:prstGeom prst="rect">
            <a:avLst/>
          </a:prstGeom>
        </p:spPr>
      </p:pic>
      <p:pic>
        <p:nvPicPr>
          <p:cNvPr id="6" name="Obraz 5" descr="Goog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661249"/>
            <a:ext cx="1761111" cy="576064"/>
          </a:xfrm>
          <a:prstGeom prst="rect">
            <a:avLst/>
          </a:prstGeom>
        </p:spPr>
      </p:pic>
      <p:pic>
        <p:nvPicPr>
          <p:cNvPr id="7" name="Obraz 6" descr="samsung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5661248"/>
            <a:ext cx="1800200" cy="504729"/>
          </a:xfrm>
          <a:prstGeom prst="rect">
            <a:avLst/>
          </a:prstGeom>
        </p:spPr>
      </p:pic>
      <p:pic>
        <p:nvPicPr>
          <p:cNvPr id="8" name="Obraz 7" descr="tikt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5661248"/>
            <a:ext cx="1800200" cy="574531"/>
          </a:xfrm>
          <a:prstGeom prst="rect">
            <a:avLst/>
          </a:prstGeom>
        </p:spPr>
      </p:pic>
      <p:pic>
        <p:nvPicPr>
          <p:cNvPr id="9" name="Obraz 8" descr="met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5661248"/>
            <a:ext cx="1656184" cy="528569"/>
          </a:xfrm>
          <a:prstGeom prst="rect">
            <a:avLst/>
          </a:prstGeom>
        </p:spPr>
      </p:pic>
      <p:pic>
        <p:nvPicPr>
          <p:cNvPr id="10" name="Obraz 9" descr="LIBRUS_poziom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21674" y="5733256"/>
            <a:ext cx="1822326" cy="510933"/>
          </a:xfrm>
          <a:prstGeom prst="rect">
            <a:avLst/>
          </a:prstGeom>
        </p:spPr>
      </p:pic>
      <p:pic>
        <p:nvPicPr>
          <p:cNvPr id="11" name="Obraz 10" descr="logo_orang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3933056"/>
            <a:ext cx="2238375" cy="704850"/>
          </a:xfrm>
          <a:prstGeom prst="rect">
            <a:avLst/>
          </a:prstGeom>
        </p:spPr>
      </p:pic>
      <p:pic>
        <p:nvPicPr>
          <p:cNvPr id="12" name="Obraz 11" descr="logo_nask_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3068960"/>
            <a:ext cx="1314450" cy="288032"/>
          </a:xfrm>
          <a:prstGeom prst="rect">
            <a:avLst/>
          </a:prstGeom>
        </p:spPr>
      </p:pic>
      <p:pic>
        <p:nvPicPr>
          <p:cNvPr id="13" name="Obraz 12" descr="logo_dd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9525" y="2924944"/>
            <a:ext cx="1514475" cy="704850"/>
          </a:xfrm>
          <a:prstGeom prst="rect">
            <a:avLst/>
          </a:prstGeom>
        </p:spPr>
      </p:pic>
      <p:pic>
        <p:nvPicPr>
          <p:cNvPr id="14" name="Obraz 13" descr="logo_safer_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92080" y="3429000"/>
            <a:ext cx="1752600" cy="476250"/>
          </a:xfrm>
          <a:prstGeom prst="rect">
            <a:avLst/>
          </a:prstGeom>
        </p:spPr>
      </p:pic>
      <p:pic>
        <p:nvPicPr>
          <p:cNvPr id="15" name="Obraz 14" descr="ue_p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3528" y="3356992"/>
            <a:ext cx="46672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6446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DZIEŃ BEZPIECZNEGO INTERNETU 2022 „DZIAŁAJMY RAZEM!”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107504" y="1340768"/>
            <a:ext cx="4896544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l-PL" sz="2400" b="1" dirty="0" smtClean="0"/>
          </a:p>
          <a:p>
            <a:pPr algn="ctr"/>
            <a:r>
              <a:rPr lang="pl-PL" sz="2400" b="1" dirty="0" smtClean="0"/>
              <a:t>Dzień Bezpiecznego Internetu 2022</a:t>
            </a:r>
            <a:r>
              <a:rPr lang="pl-PL" sz="2400" dirty="0" smtClean="0"/>
              <a:t> obchodzić będziemy </a:t>
            </a:r>
            <a:r>
              <a:rPr lang="pl-PL" sz="2400" b="1" dirty="0" smtClean="0"/>
              <a:t>8 lutego</a:t>
            </a:r>
            <a:r>
              <a:rPr lang="pl-PL" sz="2400" dirty="0" smtClean="0"/>
              <a:t>. DBI ma na celu przede wszystkim inicjowanie i propagowanie działań na rzecz bezpiecznego dostępu dzieci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 smtClean="0"/>
              <a:t>młodzieży do zasobów internetowych, zaznajomienie rodziców, nauczycieli </a:t>
            </a:r>
            <a:br>
              <a:rPr lang="pl-PL" sz="2400" dirty="0" smtClean="0"/>
            </a:br>
            <a:r>
              <a:rPr lang="pl-PL" sz="2400" dirty="0" smtClean="0"/>
              <a:t>i wychowawców z problematyką bezpieczeństwa </a:t>
            </a:r>
            <a:r>
              <a:rPr lang="pl-PL" sz="2400" dirty="0" err="1" smtClean="0"/>
              <a:t>online</a:t>
            </a:r>
            <a:r>
              <a:rPr lang="pl-PL" sz="2400" dirty="0" smtClean="0"/>
              <a:t> oraz promocję pozytywnego wykorzystywania </a:t>
            </a:r>
            <a:r>
              <a:rPr lang="pl-PL" sz="2400" dirty="0" err="1" smtClean="0"/>
              <a:t>internetu</a:t>
            </a:r>
            <a:r>
              <a:rPr lang="pl-PL" sz="2400" dirty="0" smtClean="0"/>
              <a:t>. </a:t>
            </a:r>
          </a:p>
          <a:p>
            <a:pPr algn="ctr"/>
            <a:endParaRPr lang="pl-PL" sz="2400" dirty="0" smtClean="0"/>
          </a:p>
        </p:txBody>
      </p:sp>
      <p:pic>
        <p:nvPicPr>
          <p:cNvPr id="6" name="Obraz 5" descr="DBI_TLO_TE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2780928"/>
            <a:ext cx="3968443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600" dirty="0" smtClean="0"/>
              <a:t>ZASADY BEZPIECZEŃSTWA W SIECI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3779912" y="1628800"/>
            <a:ext cx="5149080" cy="43704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l-PL" sz="2000" b="1" dirty="0" smtClean="0">
              <a:solidFill>
                <a:srgbClr val="FF33CC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FF3399"/>
                </a:solidFill>
              </a:rPr>
              <a:t>CHROŃ SWOJĄ PRYWATNOŚĆ!</a:t>
            </a:r>
          </a:p>
          <a:p>
            <a:pPr algn="just"/>
            <a:endParaRPr lang="pl-PL" dirty="0" smtClean="0">
              <a:solidFill>
                <a:srgbClr val="FF33CC"/>
              </a:solidFill>
            </a:endParaRPr>
          </a:p>
          <a:p>
            <a:pPr algn="just"/>
            <a:r>
              <a:rPr lang="pl-PL" sz="2000" dirty="0" smtClean="0"/>
              <a:t>Nie podawaj swoich danych osobowych, takich jak: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000" dirty="0" smtClean="0"/>
              <a:t>imię, nazwisko,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000" dirty="0" smtClean="0"/>
              <a:t>numer telefonu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000" dirty="0" smtClean="0"/>
              <a:t>adres domowy.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Zadbaj o swój wizerunek. Jeśli publikujesz </a:t>
            </a:r>
            <a:br>
              <a:rPr lang="pl-PL" sz="2000" dirty="0" smtClean="0"/>
            </a:br>
            <a:r>
              <a:rPr lang="pl-PL" sz="2000" dirty="0" smtClean="0"/>
              <a:t>w sieci swoje zdjęcia, zadbaj, by widzieli je tylko Twoi znajomi. Nie umieszczaj w sieci zdjęć, które mogą Ci zaszkodzić dziś lub za jakiś czas.</a:t>
            </a:r>
          </a:p>
          <a:p>
            <a:pPr algn="just"/>
            <a:endParaRPr lang="pl-PL" sz="2000" dirty="0"/>
          </a:p>
        </p:txBody>
      </p:sp>
      <p:pic>
        <p:nvPicPr>
          <p:cNvPr id="1028" name="Picture 4" descr="Chłopiec, Dziecko, Komiksowe Postacie, Tata, Có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3113">
            <a:off x="122235" y="2302880"/>
            <a:ext cx="399187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2339752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/>
              <a:t>https://sieciaki.pl/warto-wiedziec/zasady-bezpieczenstwa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600" dirty="0" smtClean="0"/>
              <a:t>ZASADY BEZPIECZEŃSTWA W SIECI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3851920" y="1628800"/>
            <a:ext cx="514908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l-PL" sz="2000" b="1" dirty="0" smtClean="0">
              <a:solidFill>
                <a:srgbClr val="0070C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70C0"/>
                </a:solidFill>
              </a:rPr>
              <a:t>MÓW</a:t>
            </a:r>
            <a:r>
              <a:rPr lang="pl-PL" sz="2000" b="1" dirty="0" smtClean="0">
                <a:solidFill>
                  <a:srgbClr val="0070C0"/>
                </a:solidFill>
              </a:rPr>
              <a:t>, JEŚLI COŚ JEST NIE TAK!</a:t>
            </a:r>
          </a:p>
          <a:p>
            <a:pPr algn="just"/>
            <a:endParaRPr lang="pl-PL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pl-PL" sz="2000" dirty="0" smtClean="0"/>
              <a:t>W sytuacji, kiedy ktoś lub coś Cię w </a:t>
            </a:r>
            <a:r>
              <a:rPr lang="pl-PL" sz="2000" dirty="0" err="1" smtClean="0"/>
              <a:t>internecie</a:t>
            </a:r>
            <a:r>
              <a:rPr lang="pl-PL" sz="2000" dirty="0" smtClean="0"/>
              <a:t> zaniepokoi lub wystraszy, koniecznie opowiedz o tym rodzicom lub innej zaufanej osobie dorosłej. Możesz w takiej sytuacji skontaktować się z Telefonem Zaufania dla Dzieci i Młodzieży, dzwoniąc pod bezpłatny numer </a:t>
            </a:r>
            <a:r>
              <a:rPr lang="pl-PL" sz="2000" b="1" dirty="0" smtClean="0">
                <a:hlinkClick r:id="rId2"/>
              </a:rPr>
              <a:t>116 111</a:t>
            </a:r>
            <a:r>
              <a:rPr lang="pl-PL" sz="2000" dirty="0" smtClean="0"/>
              <a:t>.</a:t>
            </a:r>
          </a:p>
          <a:p>
            <a:pPr algn="just"/>
            <a:endParaRPr lang="pl-PL" sz="2000" dirty="0"/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121866"/>
            <a:ext cx="3528392" cy="1331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Logo_Dziecięgo_Telefonu_Zaufania_Rzecznika_Praw_Dziec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085184"/>
            <a:ext cx="3343507" cy="137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0" name="Picture 2" descr="Chłopiec, Komiksowe Postacie, Tata, Córka, Rodz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3528392" cy="1764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241176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/>
              <a:t>https://sieciaki.pl/warto-wiedziec/zasady-bezpieczenstwa</a:t>
            </a:r>
            <a:endParaRPr lang="pl-PL" sz="1200" dirty="0"/>
          </a:p>
        </p:txBody>
      </p:sp>
      <p:pic>
        <p:nvPicPr>
          <p:cNvPr id="8" name="Obraz 7" descr="Obraz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340768"/>
            <a:ext cx="3031565" cy="1253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600" dirty="0" smtClean="0"/>
              <a:t>ZASADY BEZPIECZEŃSTWA W SIECI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3851920" y="1484784"/>
            <a:ext cx="514908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l-PL" sz="2000" b="1" dirty="0" smtClean="0">
              <a:solidFill>
                <a:srgbClr val="FFC00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F6BB00"/>
                </a:solidFill>
              </a:rPr>
              <a:t>NIE UFAJ OSOBOM POZNANYM W SIECI!</a:t>
            </a:r>
          </a:p>
          <a:p>
            <a:pPr algn="ctr"/>
            <a:endParaRPr lang="pl-PL" sz="2000" b="1" dirty="0" smtClean="0">
              <a:solidFill>
                <a:srgbClr val="FFC000"/>
              </a:solidFill>
            </a:endParaRPr>
          </a:p>
          <a:p>
            <a:pPr algn="just"/>
            <a:r>
              <a:rPr lang="pl-PL" sz="2000" dirty="0" smtClean="0"/>
              <a:t>Nigdy nie można w 100% zaufać komuś poznanemu w sieci. Nie spotykaj się z osobami poznanymi w </a:t>
            </a:r>
            <a:r>
              <a:rPr lang="pl-PL" sz="2000" dirty="0" err="1" smtClean="0"/>
              <a:t>internecie</a:t>
            </a:r>
            <a:r>
              <a:rPr lang="pl-PL" sz="2000" dirty="0" smtClean="0"/>
              <a:t>. O propozycjach spotkania od internetowych znajomych informuj rodziców. </a:t>
            </a:r>
          </a:p>
          <a:p>
            <a:pPr algn="just"/>
            <a:endParaRPr lang="pl-PL" sz="2000" dirty="0"/>
          </a:p>
        </p:txBody>
      </p:sp>
      <p:pic>
        <p:nvPicPr>
          <p:cNvPr id="33794" name="Picture 2" descr="Aktorka, Piękno, Twarz, Dziewczy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38077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Laptop, Dziewczynka, Kobieta, Ludzie, Komputer, Stu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7399" y="4509120"/>
            <a:ext cx="2123737" cy="2232248"/>
          </a:xfrm>
          <a:prstGeom prst="rect">
            <a:avLst/>
          </a:prstGeom>
          <a:noFill/>
        </p:spPr>
      </p:pic>
      <p:pic>
        <p:nvPicPr>
          <p:cNvPr id="33798" name="Picture 6" descr="Kreskówka, Błazen, Komiczny, Rozrywka, Płeć Żeń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2748" y="4563017"/>
            <a:ext cx="1503668" cy="217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25152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/>
              <a:t>https://sieciaki.pl/warto-wiedziec/zasady-bezpieczenstwa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600" dirty="0" smtClean="0"/>
              <a:t>ZASADY BEZPIECZEŃSTWA W SIECI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3491880" y="1628800"/>
            <a:ext cx="518457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l-PL" sz="2000" b="1" dirty="0" smtClean="0">
              <a:solidFill>
                <a:srgbClr val="00B05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642D"/>
                </a:solidFill>
              </a:rPr>
              <a:t>SZANUJ INNYCH W SIECI!</a:t>
            </a:r>
          </a:p>
          <a:p>
            <a:pPr algn="ctr"/>
            <a:endParaRPr lang="pl-PL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pl-PL" sz="2000" dirty="0" smtClean="0"/>
              <a:t>Pamiętaj, by traktować innych z szacunkiem. Swoje zdanie wyrażaj, nie obrażając nikogo. Nie reaguj agresją na agresję. Nie </a:t>
            </a:r>
            <a:r>
              <a:rPr lang="pl-PL" sz="2000" dirty="0" err="1" smtClean="0"/>
              <a:t>hejtuj</a:t>
            </a:r>
            <a:r>
              <a:rPr lang="pl-PL" sz="2000" dirty="0" smtClean="0"/>
              <a:t>!</a:t>
            </a:r>
          </a:p>
          <a:p>
            <a:pPr algn="just"/>
            <a:endParaRPr lang="pl-PL" sz="2000" dirty="0"/>
          </a:p>
        </p:txBody>
      </p:sp>
      <p:pic>
        <p:nvPicPr>
          <p:cNvPr id="34818" name="Picture 2" descr="Dziewczynka, Smutny, Samotny, Sam"/>
          <p:cNvPicPr>
            <a:picLocks noChangeAspect="1" noChangeArrowheads="1"/>
          </p:cNvPicPr>
          <p:nvPr/>
        </p:nvPicPr>
        <p:blipFill>
          <a:blip r:embed="rId2" cstate="print"/>
          <a:srcRect l="8591" t="11906" r="14092"/>
          <a:stretch>
            <a:fillRect/>
          </a:stretch>
        </p:blipFill>
        <p:spPr bwMode="auto">
          <a:xfrm>
            <a:off x="3347864" y="3861048"/>
            <a:ext cx="1797000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34822" name="Picture 6" descr="Dziewczynka, Szykanowania, Płacz, Smutny"/>
          <p:cNvPicPr>
            <a:picLocks noChangeAspect="1" noChangeArrowheads="1"/>
          </p:cNvPicPr>
          <p:nvPr/>
        </p:nvPicPr>
        <p:blipFill>
          <a:blip r:embed="rId3" cstate="print"/>
          <a:srcRect l="3481" t="30514"/>
          <a:stretch>
            <a:fillRect/>
          </a:stretch>
        </p:blipFill>
        <p:spPr bwMode="auto">
          <a:xfrm>
            <a:off x="5220072" y="4725144"/>
            <a:ext cx="3707904" cy="1475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0" name="Picture 4" descr="Dziewczynka, Dama, Kobi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268759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Prostokąt 6"/>
          <p:cNvSpPr/>
          <p:nvPr/>
        </p:nvSpPr>
        <p:spPr>
          <a:xfrm>
            <a:off x="2123728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/>
              <a:t>https://sieciaki.pl/warto-wiedziec/zasady-bezpieczenstwa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600" dirty="0" smtClean="0"/>
              <a:t>ZASADY BEZPIECZEŃSTWA W SIECI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3779912" y="1412776"/>
            <a:ext cx="514908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l-PL" sz="2000" b="1" dirty="0" smtClean="0">
              <a:solidFill>
                <a:srgbClr val="7030A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7030A0"/>
                </a:solidFill>
              </a:rPr>
              <a:t>KORZYSTAJ Z UMIAREM Z INTERNETU!</a:t>
            </a:r>
          </a:p>
          <a:p>
            <a:pPr algn="ctr"/>
            <a:endParaRPr lang="pl-PL" sz="2000" b="1" dirty="0" smtClean="0">
              <a:solidFill>
                <a:srgbClr val="7030A0"/>
              </a:solidFill>
            </a:endParaRPr>
          </a:p>
          <a:p>
            <a:pPr algn="just"/>
            <a:r>
              <a:rPr lang="pl-PL" sz="2000" dirty="0" smtClean="0"/>
              <a:t>Zbyt długie korzystanie z komputera, tabletu czy </a:t>
            </a:r>
            <a:r>
              <a:rPr lang="pl-PL" sz="2000" dirty="0" err="1" smtClean="0"/>
              <a:t>smartfona</a:t>
            </a:r>
            <a:r>
              <a:rPr lang="pl-PL" sz="2000" dirty="0" smtClean="0"/>
              <a:t> może zaszkodzić Twojemu zdrowiu i pogorszyć kontakty ze znajomymi.</a:t>
            </a:r>
          </a:p>
          <a:p>
            <a:pPr algn="just"/>
            <a:endParaRPr lang="pl-PL" sz="2000" dirty="0"/>
          </a:p>
        </p:txBody>
      </p:sp>
      <p:pic>
        <p:nvPicPr>
          <p:cNvPr id="35842" name="Picture 2" descr="Książka, Postacie, Wykresy, Kl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633861" cy="2657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5848" name="Picture 8" descr="Dziewczynka, Przepraszam, Smutny, Tęsknić, Dywan, Meble"/>
          <p:cNvPicPr>
            <a:picLocks noChangeAspect="1" noChangeArrowheads="1"/>
          </p:cNvPicPr>
          <p:nvPr/>
        </p:nvPicPr>
        <p:blipFill>
          <a:blip r:embed="rId3" cstate="print"/>
          <a:srcRect l="9419" t="21528" r="7979" b="9637"/>
          <a:stretch>
            <a:fillRect/>
          </a:stretch>
        </p:blipFill>
        <p:spPr bwMode="auto">
          <a:xfrm>
            <a:off x="3707904" y="4077072"/>
            <a:ext cx="2645836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50" name="Picture 10" descr="Szczęście, Przyjaciele, Radoś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3337359" cy="3009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/>
              <a:t>https://sieciaki.pl/warto-wiedziec/zasady-bezpieczenstwa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775</Words>
  <Application>Microsoft Office PowerPoint</Application>
  <PresentationFormat>Pokaz na ekranie (4:3)</PresentationFormat>
  <Paragraphs>117</Paragraphs>
  <Slides>18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DBI 2022</vt:lpstr>
      <vt:lpstr>DZIEŃ BEZPIECZNEGO INTERNETU 2022 „DZIAŁAJMY RAZEM!”</vt:lpstr>
      <vt:lpstr>DZIEŃ BEZPIECZNEGO INTERNETU 2022 „DZIAŁAJMY RAZEM!”</vt:lpstr>
      <vt:lpstr>DZIEŃ BEZPIECZNEGO INTERNETU 2022 „DZIAŁAJMY RAZEM!”</vt:lpstr>
      <vt:lpstr>ZASADY BEZPIECZEŃSTWA W SIECI</vt:lpstr>
      <vt:lpstr>ZASADY BEZPIECZEŃSTWA W SIECI</vt:lpstr>
      <vt:lpstr>ZASADY BEZPIECZEŃSTWA W SIECI</vt:lpstr>
      <vt:lpstr>ZASADY BEZPIECZEŃSTWA W SIECI</vt:lpstr>
      <vt:lpstr>ZASADY BEZPIECZEŃSTWA W SIECI</vt:lpstr>
      <vt:lpstr>ZAGROŻENIA W INTERNECIE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ZAGROŻENIA W INTERNECIE</dc:title>
  <dc:creator>Lenovo</dc:creator>
  <cp:lastModifiedBy>Lenovo</cp:lastModifiedBy>
  <cp:revision>46</cp:revision>
  <dcterms:created xsi:type="dcterms:W3CDTF">2020-01-11T15:11:53Z</dcterms:created>
  <dcterms:modified xsi:type="dcterms:W3CDTF">2022-01-28T18:19:06Z</dcterms:modified>
</cp:coreProperties>
</file>