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0"/>
  </p:notesMasterIdLst>
  <p:sldIdLst>
    <p:sldId id="332" r:id="rId2"/>
    <p:sldId id="275" r:id="rId3"/>
    <p:sldId id="333" r:id="rId4"/>
    <p:sldId id="321" r:id="rId5"/>
    <p:sldId id="322" r:id="rId6"/>
    <p:sldId id="323" r:id="rId7"/>
    <p:sldId id="281" r:id="rId8"/>
    <p:sldId id="334" r:id="rId9"/>
    <p:sldId id="327" r:id="rId10"/>
    <p:sldId id="284" r:id="rId11"/>
    <p:sldId id="325" r:id="rId12"/>
    <p:sldId id="331" r:id="rId13"/>
    <p:sldId id="324" r:id="rId14"/>
    <p:sldId id="287" r:id="rId15"/>
    <p:sldId id="288" r:id="rId16"/>
    <p:sldId id="289" r:id="rId17"/>
    <p:sldId id="290" r:id="rId18"/>
    <p:sldId id="335" r:id="rId19"/>
    <p:sldId id="291" r:id="rId20"/>
    <p:sldId id="261" r:id="rId21"/>
    <p:sldId id="260" r:id="rId22"/>
    <p:sldId id="276" r:id="rId23"/>
    <p:sldId id="257" r:id="rId24"/>
    <p:sldId id="258" r:id="rId25"/>
    <p:sldId id="271" r:id="rId26"/>
    <p:sldId id="317" r:id="rId27"/>
    <p:sldId id="336" r:id="rId28"/>
    <p:sldId id="306" r:id="rId29"/>
    <p:sldId id="311" r:id="rId30"/>
    <p:sldId id="314" r:id="rId31"/>
    <p:sldId id="312" r:id="rId32"/>
    <p:sldId id="316" r:id="rId33"/>
    <p:sldId id="337" r:id="rId34"/>
    <p:sldId id="262" r:id="rId35"/>
    <p:sldId id="268" r:id="rId36"/>
    <p:sldId id="277" r:id="rId37"/>
    <p:sldId id="329" r:id="rId38"/>
    <p:sldId id="319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Rg st="1" end="3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24" autoAdjust="0"/>
  </p:normalViewPr>
  <p:slideViewPr>
    <p:cSldViewPr>
      <p:cViewPr>
        <p:scale>
          <a:sx n="80" d="100"/>
          <a:sy n="80" d="100"/>
        </p:scale>
        <p:origin x="-100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020827257703932"/>
          <c:y val="2.8060332808804059E-2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pl-PL"/>
        </a:p>
      </c:txPr>
    </c:title>
    <c:autoTitleDeleted val="0"/>
    <c:view3D>
      <c:rotX val="30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Skład powietrza</c:v>
                </c:pt>
              </c:strCache>
            </c:strRef>
          </c:tx>
          <c:explosion val="25"/>
          <c:dPt>
            <c:idx val="1"/>
            <c:bubble3D val="0"/>
            <c:explosion val="17"/>
          </c:dPt>
          <c:dPt>
            <c:idx val="2"/>
            <c:bubble3D val="0"/>
            <c:explosion val="0"/>
          </c:dPt>
          <c:cat>
            <c:strRef>
              <c:f>Arkusz1!$A$2:$A$4</c:f>
              <c:strCache>
                <c:ptCount val="3"/>
                <c:pt idx="0">
                  <c:v>azot</c:v>
                </c:pt>
                <c:pt idx="1">
                  <c:v>tlen</c:v>
                </c:pt>
                <c:pt idx="2">
                  <c:v>inne(np. argon, dwutlenek węgla, neon, hel itd.)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78.084000000000003</c:v>
                </c:pt>
                <c:pt idx="1">
                  <c:v>20.956</c:v>
                </c:pt>
                <c:pt idx="2">
                  <c:v>0.95999999999999763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96F56-7183-4694-ACE5-8E33A576F3F2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FB5DE-F6FF-4423-BDA4-2721035EDBB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75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FB5DE-F6FF-4423-BDA4-2721035EDBB8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FB5DE-F6FF-4423-BDA4-2721035EDBB8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FB5DE-F6FF-4423-BDA4-2721035EDBB8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FB5DE-F6FF-4423-BDA4-2721035EDBB8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256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9F0E74-668A-4F09-A43B-0ABF309873AE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ECD880-8F80-441B-8F4B-D55B84B52955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3637FF8-CCF1-4980-B90F-8E31786219DC}" type="datetimeFigureOut">
              <a:rPr lang="pl-PL" smtClean="0"/>
              <a:pPr/>
              <a:t>2021-04-22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6BF8F7B-5EC4-4BB0-9EE6-A8FDB818B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0" y="2989177"/>
            <a:ext cx="3672408" cy="27363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b="1" dirty="0"/>
              <a:t>CZYSTA WODA – CZYSTE POWIETRZE</a:t>
            </a:r>
            <a:br>
              <a:rPr lang="pl-PL" b="1" dirty="0"/>
            </a:br>
            <a:endParaRPr lang="pl-PL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4664"/>
            <a:ext cx="4248473" cy="25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248473" cy="303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764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/>
          <p:cNvSpPr>
            <a:spLocks noGrp="1" noChangeArrowheads="1"/>
          </p:cNvSpPr>
          <p:nvPr>
            <p:ph type="title"/>
          </p:nvPr>
        </p:nvSpPr>
        <p:spPr bwMode="auto">
          <a:xfrm>
            <a:off x="473875" y="720080"/>
            <a:ext cx="820891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pl-PL" sz="2800" dirty="0">
                <a:solidFill>
                  <a:schemeClr val="tx1"/>
                </a:solidFill>
                <a:effectLst/>
                <a:latin typeface="Georgia" pitchFamily="18" charset="0"/>
              </a:rPr>
              <a:t/>
            </a:r>
            <a:br>
              <a:rPr lang="pl-PL" sz="2800" dirty="0">
                <a:solidFill>
                  <a:schemeClr val="tx1"/>
                </a:solidFill>
                <a:effectLst/>
                <a:latin typeface="Georgia" pitchFamily="18" charset="0"/>
              </a:rPr>
            </a:br>
            <a:r>
              <a:rPr lang="pl-PL" sz="2800" i="0" u="none" spc="2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GŁÓWNE ZANIECZYSZCZENIA CHEMICZNE WÓD I ICH ŹRÓDŁA</a:t>
            </a:r>
            <a:br>
              <a:rPr lang="pl-PL" sz="2800" i="0" u="none" spc="200" dirty="0" smtClean="0">
                <a:solidFill>
                  <a:schemeClr val="tx1"/>
                </a:solidFill>
                <a:effectLst/>
                <a:latin typeface="Georgia" pitchFamily="18" charset="0"/>
              </a:rPr>
            </a:br>
            <a:endParaRPr lang="pl-PL" sz="2800" i="0" u="none" dirty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grpSp>
        <p:nvGrpSpPr>
          <p:cNvPr id="6" name="Group 3"/>
          <p:cNvGrpSpPr>
            <a:grpSpLocks noGrp="1"/>
          </p:cNvGrpSpPr>
          <p:nvPr/>
        </p:nvGrpSpPr>
        <p:grpSpPr bwMode="auto">
          <a:xfrm>
            <a:off x="473875" y="1484784"/>
            <a:ext cx="8208912" cy="4968552"/>
            <a:chOff x="-3" y="-3"/>
            <a:chExt cx="5187" cy="1050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0" y="0"/>
              <a:ext cx="5181" cy="1044"/>
              <a:chOff x="0" y="0"/>
              <a:chExt cx="5181" cy="1044"/>
            </a:xfrm>
          </p:grpSpPr>
          <p:grpSp>
            <p:nvGrpSpPr>
              <p:cNvPr id="9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1832" cy="116"/>
                <a:chOff x="0" y="0"/>
                <a:chExt cx="1832" cy="116"/>
              </a:xfrm>
            </p:grpSpPr>
            <p:sp>
              <p:nvSpPr>
                <p:cNvPr id="61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600" b="1" i="0" u="none" dirty="0">
                      <a:latin typeface="Bookman Old Style" panose="02050604050505020204" pitchFamily="18" charset="0"/>
                    </a:rPr>
                    <a:t>Główne zanieczyszczenia chemiczne wód</a:t>
                  </a:r>
                </a:p>
              </p:txBody>
            </p:sp>
            <p:sp>
              <p:nvSpPr>
                <p:cNvPr id="62" name="Rectangle 7"/>
                <p:cNvSpPr>
                  <a:spLocks noChangeArrowheads="1"/>
                </p:cNvSpPr>
                <p:nvPr/>
              </p:nvSpPr>
              <p:spPr bwMode="auto">
                <a:xfrm>
                  <a:off x="1" y="0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1832" y="0"/>
                <a:ext cx="3349" cy="116"/>
                <a:chOff x="1832" y="0"/>
                <a:chExt cx="3349" cy="116"/>
              </a:xfrm>
            </p:grpSpPr>
            <p:sp>
              <p:nvSpPr>
                <p:cNvPr id="59" name="Rectangle 9"/>
                <p:cNvSpPr>
                  <a:spLocks noChangeArrowheads="1"/>
                </p:cNvSpPr>
                <p:nvPr/>
              </p:nvSpPr>
              <p:spPr bwMode="auto">
                <a:xfrm>
                  <a:off x="1832" y="0"/>
                  <a:ext cx="3349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pPr algn="ctr"/>
                  <a:r>
                    <a:rPr lang="pl-PL" sz="1600" b="1" i="0" u="none" dirty="0">
                      <a:latin typeface="Bookman Old Style" panose="02050604050505020204" pitchFamily="18" charset="0"/>
                    </a:rPr>
                    <a:t>Źródła chemiczne zanieczyszczeń</a:t>
                  </a:r>
                </a:p>
              </p:txBody>
            </p:sp>
            <p:sp>
              <p:nvSpPr>
                <p:cNvPr id="60" name="Rectangle 10"/>
                <p:cNvSpPr>
                  <a:spLocks noChangeArrowheads="1"/>
                </p:cNvSpPr>
                <p:nvPr/>
              </p:nvSpPr>
              <p:spPr bwMode="auto">
                <a:xfrm>
                  <a:off x="1832" y="0"/>
                  <a:ext cx="3349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1" name="Group 11"/>
              <p:cNvGrpSpPr>
                <a:grpSpLocks/>
              </p:cNvGrpSpPr>
              <p:nvPr/>
            </p:nvGrpSpPr>
            <p:grpSpPr bwMode="auto">
              <a:xfrm>
                <a:off x="0" y="116"/>
                <a:ext cx="1832" cy="116"/>
                <a:chOff x="0" y="116"/>
                <a:chExt cx="1832" cy="116"/>
              </a:xfrm>
            </p:grpSpPr>
            <p:sp>
              <p:nvSpPr>
                <p:cNvPr id="57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116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detergenty</a:t>
                  </a:r>
                </a:p>
              </p:txBody>
            </p:sp>
            <p:sp>
              <p:nvSpPr>
                <p:cNvPr id="58" name="Rectangle 13"/>
                <p:cNvSpPr>
                  <a:spLocks noChangeArrowheads="1"/>
                </p:cNvSpPr>
                <p:nvPr/>
              </p:nvSpPr>
              <p:spPr bwMode="auto">
                <a:xfrm>
                  <a:off x="1" y="116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>
                <a:off x="1832" y="116"/>
                <a:ext cx="3349" cy="116"/>
                <a:chOff x="1832" y="116"/>
                <a:chExt cx="3349" cy="116"/>
              </a:xfrm>
            </p:grpSpPr>
            <p:sp>
              <p:nvSpPr>
                <p:cNvPr id="55" name="Rectangle 15"/>
                <p:cNvSpPr>
                  <a:spLocks noChangeArrowheads="1"/>
                </p:cNvSpPr>
                <p:nvPr/>
              </p:nvSpPr>
              <p:spPr bwMode="auto">
                <a:xfrm>
                  <a:off x="1832" y="116"/>
                  <a:ext cx="3349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gospodarstwa domowe, pralnie, myjnie, przemysł papierniczy, farbiarski, gumowy, szklarski, tekstylny, budownictwo</a:t>
                  </a:r>
                </a:p>
              </p:txBody>
            </p:sp>
            <p:sp>
              <p:nvSpPr>
                <p:cNvPr id="56" name="Rectangle 16"/>
                <p:cNvSpPr>
                  <a:spLocks noChangeArrowheads="1"/>
                </p:cNvSpPr>
                <p:nvPr/>
              </p:nvSpPr>
              <p:spPr bwMode="auto">
                <a:xfrm>
                  <a:off x="1832" y="116"/>
                  <a:ext cx="3349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3" name="Group 17"/>
              <p:cNvGrpSpPr>
                <a:grpSpLocks/>
              </p:cNvGrpSpPr>
              <p:nvPr/>
            </p:nvGrpSpPr>
            <p:grpSpPr bwMode="auto">
              <a:xfrm>
                <a:off x="0" y="232"/>
                <a:ext cx="1832" cy="116"/>
                <a:chOff x="0" y="232"/>
                <a:chExt cx="1832" cy="116"/>
              </a:xfrm>
            </p:grpSpPr>
            <p:sp>
              <p:nvSpPr>
                <p:cNvPr id="53" name="Rectangle 18"/>
                <p:cNvSpPr>
                  <a:spLocks noChangeArrowheads="1"/>
                </p:cNvSpPr>
                <p:nvPr/>
              </p:nvSpPr>
              <p:spPr bwMode="auto">
                <a:xfrm>
                  <a:off x="0" y="232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środki ochrony roślin - pestycydy, nawozy sztuczne (azotany, </a:t>
                  </a:r>
                  <a:r>
                    <a:rPr lang="pl-PL" sz="1400" b="1" i="0" u="none" dirty="0" smtClean="0">
                      <a:latin typeface="Book Antiqua" panose="02040602050305030304" pitchFamily="18" charset="0"/>
                    </a:rPr>
                    <a:t>fosforany</a:t>
                  </a:r>
                  <a:r>
                    <a:rPr lang="pl-PL" sz="1400" b="1" i="0" u="none" dirty="0">
                      <a:latin typeface="Book Antiqua" panose="02040602050305030304" pitchFamily="18" charset="0"/>
                    </a:rPr>
                    <a:t>)</a:t>
                  </a:r>
                </a:p>
              </p:txBody>
            </p:sp>
            <p:sp>
              <p:nvSpPr>
                <p:cNvPr id="54" name="Rectangle 19"/>
                <p:cNvSpPr>
                  <a:spLocks noChangeArrowheads="1"/>
                </p:cNvSpPr>
                <p:nvPr/>
              </p:nvSpPr>
              <p:spPr bwMode="auto">
                <a:xfrm>
                  <a:off x="1" y="232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4" name="Group 20"/>
              <p:cNvGrpSpPr>
                <a:grpSpLocks/>
              </p:cNvGrpSpPr>
              <p:nvPr/>
            </p:nvGrpSpPr>
            <p:grpSpPr bwMode="auto">
              <a:xfrm>
                <a:off x="1832" y="232"/>
                <a:ext cx="3349" cy="116"/>
                <a:chOff x="1832" y="232"/>
                <a:chExt cx="3349" cy="116"/>
              </a:xfrm>
            </p:grpSpPr>
            <p:sp>
              <p:nvSpPr>
                <p:cNvPr id="51" name="Rectangle 21"/>
                <p:cNvSpPr>
                  <a:spLocks noChangeArrowheads="1"/>
                </p:cNvSpPr>
                <p:nvPr/>
              </p:nvSpPr>
              <p:spPr bwMode="auto">
                <a:xfrm>
                  <a:off x="1832" y="232"/>
                  <a:ext cx="3349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przemysł chemiczny, rolnictwo i leśnictwo</a:t>
                  </a:r>
                </a:p>
              </p:txBody>
            </p:sp>
            <p:sp>
              <p:nvSpPr>
                <p:cNvPr id="52" name="Rectangle 22"/>
                <p:cNvSpPr>
                  <a:spLocks noChangeArrowheads="1"/>
                </p:cNvSpPr>
                <p:nvPr/>
              </p:nvSpPr>
              <p:spPr bwMode="auto">
                <a:xfrm>
                  <a:off x="1832" y="232"/>
                  <a:ext cx="3349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5" name="Group 23"/>
              <p:cNvGrpSpPr>
                <a:grpSpLocks/>
              </p:cNvGrpSpPr>
              <p:nvPr/>
            </p:nvGrpSpPr>
            <p:grpSpPr bwMode="auto">
              <a:xfrm>
                <a:off x="0" y="348"/>
                <a:ext cx="1832" cy="116"/>
                <a:chOff x="0" y="348"/>
                <a:chExt cx="1832" cy="116"/>
              </a:xfrm>
            </p:grpSpPr>
            <p:sp>
              <p:nvSpPr>
                <p:cNvPr id="49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348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fenole</a:t>
                  </a:r>
                </a:p>
              </p:txBody>
            </p:sp>
            <p:sp>
              <p:nvSpPr>
                <p:cNvPr id="50" name="Rectangle 25"/>
                <p:cNvSpPr>
                  <a:spLocks noChangeArrowheads="1"/>
                </p:cNvSpPr>
                <p:nvPr/>
              </p:nvSpPr>
              <p:spPr bwMode="auto">
                <a:xfrm>
                  <a:off x="1" y="348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6" name="Group 26"/>
              <p:cNvGrpSpPr>
                <a:grpSpLocks/>
              </p:cNvGrpSpPr>
              <p:nvPr/>
            </p:nvGrpSpPr>
            <p:grpSpPr bwMode="auto">
              <a:xfrm>
                <a:off x="1832" y="348"/>
                <a:ext cx="3349" cy="116"/>
                <a:chOff x="1832" y="348"/>
                <a:chExt cx="3349" cy="116"/>
              </a:xfrm>
            </p:grpSpPr>
            <p:sp>
              <p:nvSpPr>
                <p:cNvPr id="47" name="Rectangle 27"/>
                <p:cNvSpPr>
                  <a:spLocks noChangeArrowheads="1"/>
                </p:cNvSpPr>
                <p:nvPr/>
              </p:nvSpPr>
              <p:spPr bwMode="auto">
                <a:xfrm>
                  <a:off x="1832" y="348"/>
                  <a:ext cx="3349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przemysł chemiczny, spożywczy, ścieki komunalne, rafinerie, koksownie, gazownie, </a:t>
                  </a:r>
                  <a:r>
                    <a:rPr lang="pl-PL" sz="1400" b="1" i="0" u="none" dirty="0" err="1">
                      <a:latin typeface="Book Antiqua" panose="02040602050305030304" pitchFamily="18" charset="0"/>
                    </a:rPr>
                    <a:t>garbiarnie</a:t>
                  </a:r>
                  <a:endParaRPr lang="pl-PL" sz="1400" b="1" i="0" u="none" dirty="0">
                    <a:latin typeface="Book Antiqua" panose="02040602050305030304" pitchFamily="18" charset="0"/>
                  </a:endParaRPr>
                </a:p>
              </p:txBody>
            </p:sp>
            <p:sp>
              <p:nvSpPr>
                <p:cNvPr id="48" name="Rectangle 28"/>
                <p:cNvSpPr>
                  <a:spLocks noChangeArrowheads="1"/>
                </p:cNvSpPr>
                <p:nvPr/>
              </p:nvSpPr>
              <p:spPr bwMode="auto">
                <a:xfrm>
                  <a:off x="1832" y="348"/>
                  <a:ext cx="3349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7" name="Group 29"/>
              <p:cNvGrpSpPr>
                <a:grpSpLocks/>
              </p:cNvGrpSpPr>
              <p:nvPr/>
            </p:nvGrpSpPr>
            <p:grpSpPr bwMode="auto">
              <a:xfrm>
                <a:off x="0" y="464"/>
                <a:ext cx="1832" cy="116"/>
                <a:chOff x="0" y="464"/>
                <a:chExt cx="1832" cy="116"/>
              </a:xfrm>
            </p:grpSpPr>
            <p:sp>
              <p:nvSpPr>
                <p:cNvPr id="45" name="Rectangle 30"/>
                <p:cNvSpPr>
                  <a:spLocks noChangeArrowheads="1"/>
                </p:cNvSpPr>
                <p:nvPr/>
              </p:nvSpPr>
              <p:spPr bwMode="auto">
                <a:xfrm>
                  <a:off x="0" y="464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związki metali ciężkich (Hg, Cd, Cr, Mn, Cu, Fe)</a:t>
                  </a:r>
                </a:p>
              </p:txBody>
            </p:sp>
            <p:sp>
              <p:nvSpPr>
                <p:cNvPr id="46" name="Rectangle 31"/>
                <p:cNvSpPr>
                  <a:spLocks noChangeArrowheads="1"/>
                </p:cNvSpPr>
                <p:nvPr/>
              </p:nvSpPr>
              <p:spPr bwMode="auto">
                <a:xfrm>
                  <a:off x="1" y="464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8" name="Group 32"/>
              <p:cNvGrpSpPr>
                <a:grpSpLocks/>
              </p:cNvGrpSpPr>
              <p:nvPr/>
            </p:nvGrpSpPr>
            <p:grpSpPr bwMode="auto">
              <a:xfrm>
                <a:off x="1832" y="464"/>
                <a:ext cx="3349" cy="116"/>
                <a:chOff x="1832" y="464"/>
                <a:chExt cx="3349" cy="116"/>
              </a:xfrm>
            </p:grpSpPr>
            <p:sp>
              <p:nvSpPr>
                <p:cNvPr id="43" name="Rectangle 33"/>
                <p:cNvSpPr>
                  <a:spLocks noChangeArrowheads="1"/>
                </p:cNvSpPr>
                <p:nvPr/>
              </p:nvSpPr>
              <p:spPr bwMode="auto">
                <a:xfrm>
                  <a:off x="1832" y="464"/>
                  <a:ext cx="3349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transport samochodowy, ścieki przemysłowe, </a:t>
                  </a:r>
                  <a:r>
                    <a:rPr lang="pl-PL" sz="1400" b="1" i="0" u="none" dirty="0" err="1">
                      <a:latin typeface="Book Antiqua" panose="02040602050305030304" pitchFamily="18" charset="0"/>
                    </a:rPr>
                    <a:t>garbiarnie</a:t>
                  </a:r>
                  <a:r>
                    <a:rPr lang="pl-PL" sz="1400" b="1" i="0" u="none" dirty="0">
                      <a:latin typeface="Book Antiqua" panose="02040602050305030304" pitchFamily="18" charset="0"/>
                    </a:rPr>
                    <a:t>, metalurgia, górnictwo, hutnictwo</a:t>
                  </a:r>
                </a:p>
              </p:txBody>
            </p:sp>
            <p:sp>
              <p:nvSpPr>
                <p:cNvPr id="44" name="Rectangle 34"/>
                <p:cNvSpPr>
                  <a:spLocks noChangeArrowheads="1"/>
                </p:cNvSpPr>
                <p:nvPr/>
              </p:nvSpPr>
              <p:spPr bwMode="auto">
                <a:xfrm>
                  <a:off x="1832" y="464"/>
                  <a:ext cx="3349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9" name="Group 35"/>
              <p:cNvGrpSpPr>
                <a:grpSpLocks/>
              </p:cNvGrpSpPr>
              <p:nvPr/>
            </p:nvGrpSpPr>
            <p:grpSpPr bwMode="auto">
              <a:xfrm>
                <a:off x="0" y="580"/>
                <a:ext cx="1832" cy="116"/>
                <a:chOff x="0" y="580"/>
                <a:chExt cx="1832" cy="116"/>
              </a:xfrm>
            </p:grpSpPr>
            <p:sp>
              <p:nvSpPr>
                <p:cNvPr id="41" name="Rectangle 36"/>
                <p:cNvSpPr>
                  <a:spLocks noChangeArrowheads="1"/>
                </p:cNvSpPr>
                <p:nvPr/>
              </p:nvSpPr>
              <p:spPr bwMode="auto">
                <a:xfrm>
                  <a:off x="0" y="580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węglowodory aromatyczne</a:t>
                  </a:r>
                </a:p>
              </p:txBody>
            </p:sp>
            <p:sp>
              <p:nvSpPr>
                <p:cNvPr id="42" name="Rectangle 37"/>
                <p:cNvSpPr>
                  <a:spLocks noChangeArrowheads="1"/>
                </p:cNvSpPr>
                <p:nvPr/>
              </p:nvSpPr>
              <p:spPr bwMode="auto">
                <a:xfrm>
                  <a:off x="1" y="580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0" name="Group 38"/>
              <p:cNvGrpSpPr>
                <a:grpSpLocks/>
              </p:cNvGrpSpPr>
              <p:nvPr/>
            </p:nvGrpSpPr>
            <p:grpSpPr bwMode="auto">
              <a:xfrm>
                <a:off x="1832" y="580"/>
                <a:ext cx="3349" cy="116"/>
                <a:chOff x="1832" y="580"/>
                <a:chExt cx="3349" cy="116"/>
              </a:xfrm>
            </p:grpSpPr>
            <p:sp>
              <p:nvSpPr>
                <p:cNvPr id="39" name="Rectangle 39"/>
                <p:cNvSpPr>
                  <a:spLocks noChangeArrowheads="1"/>
                </p:cNvSpPr>
                <p:nvPr/>
              </p:nvSpPr>
              <p:spPr bwMode="auto">
                <a:xfrm>
                  <a:off x="1832" y="580"/>
                  <a:ext cx="3349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petrochemia, przemysł chemiczny</a:t>
                  </a:r>
                </a:p>
              </p:txBody>
            </p:sp>
            <p:sp>
              <p:nvSpPr>
                <p:cNvPr id="40" name="Rectangle 40"/>
                <p:cNvSpPr>
                  <a:spLocks noChangeArrowheads="1"/>
                </p:cNvSpPr>
                <p:nvPr/>
              </p:nvSpPr>
              <p:spPr bwMode="auto">
                <a:xfrm>
                  <a:off x="1832" y="580"/>
                  <a:ext cx="3349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1" name="Group 41"/>
              <p:cNvGrpSpPr>
                <a:grpSpLocks/>
              </p:cNvGrpSpPr>
              <p:nvPr/>
            </p:nvGrpSpPr>
            <p:grpSpPr bwMode="auto">
              <a:xfrm>
                <a:off x="0" y="696"/>
                <a:ext cx="1832" cy="116"/>
                <a:chOff x="0" y="696"/>
                <a:chExt cx="1832" cy="116"/>
              </a:xfrm>
            </p:grpSpPr>
            <p:sp>
              <p:nvSpPr>
                <p:cNvPr id="37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696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radioizotopy (</a:t>
                  </a:r>
                  <a:r>
                    <a:rPr lang="pl-PL" sz="1400" b="1" i="0" u="none" dirty="0" err="1">
                      <a:latin typeface="Book Antiqua" panose="02040602050305030304" pitchFamily="18" charset="0"/>
                    </a:rPr>
                    <a:t>radanu</a:t>
                  </a:r>
                  <a:r>
                    <a:rPr lang="pl-PL" sz="1400" b="1" i="0" u="none" dirty="0">
                      <a:latin typeface="Book Antiqua" panose="02040602050305030304" pitchFamily="18" charset="0"/>
                    </a:rPr>
                    <a:t>, strontu)</a:t>
                  </a:r>
                </a:p>
              </p:txBody>
            </p:sp>
            <p:sp>
              <p:nvSpPr>
                <p:cNvPr id="38" name="Rectangle 43"/>
                <p:cNvSpPr>
                  <a:spLocks noChangeArrowheads="1"/>
                </p:cNvSpPr>
                <p:nvPr/>
              </p:nvSpPr>
              <p:spPr bwMode="auto">
                <a:xfrm>
                  <a:off x="1" y="696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1832" y="696"/>
                <a:ext cx="3349" cy="116"/>
                <a:chOff x="1832" y="696"/>
                <a:chExt cx="3349" cy="116"/>
              </a:xfrm>
            </p:grpSpPr>
            <p:sp>
              <p:nvSpPr>
                <p:cNvPr id="35" name="Rectangle 45"/>
                <p:cNvSpPr>
                  <a:spLocks noChangeArrowheads="1"/>
                </p:cNvSpPr>
                <p:nvPr/>
              </p:nvSpPr>
              <p:spPr bwMode="auto">
                <a:xfrm>
                  <a:off x="1832" y="696"/>
                  <a:ext cx="3349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eksplozje jądrowe, przemysł zbrojeniowy, odpady, ścieki</a:t>
                  </a:r>
                </a:p>
              </p:txBody>
            </p:sp>
            <p:sp>
              <p:nvSpPr>
                <p:cNvPr id="36" name="Rectangle 46"/>
                <p:cNvSpPr>
                  <a:spLocks noChangeArrowheads="1"/>
                </p:cNvSpPr>
                <p:nvPr/>
              </p:nvSpPr>
              <p:spPr bwMode="auto">
                <a:xfrm>
                  <a:off x="1832" y="696"/>
                  <a:ext cx="3349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47"/>
              <p:cNvGrpSpPr>
                <a:grpSpLocks/>
              </p:cNvGrpSpPr>
              <p:nvPr/>
            </p:nvGrpSpPr>
            <p:grpSpPr bwMode="auto">
              <a:xfrm>
                <a:off x="0" y="812"/>
                <a:ext cx="1832" cy="116"/>
                <a:chOff x="0" y="812"/>
                <a:chExt cx="1832" cy="116"/>
              </a:xfrm>
            </p:grpSpPr>
            <p:sp>
              <p:nvSpPr>
                <p:cNvPr id="33" name="Rectangle 48"/>
                <p:cNvSpPr>
                  <a:spLocks noChangeArrowheads="1"/>
                </p:cNvSpPr>
                <p:nvPr/>
              </p:nvSpPr>
              <p:spPr bwMode="auto">
                <a:xfrm>
                  <a:off x="0" y="812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cyjanki</a:t>
                  </a:r>
                </a:p>
              </p:txBody>
            </p:sp>
            <p:sp>
              <p:nvSpPr>
                <p:cNvPr id="34" name="Rectangle 49"/>
                <p:cNvSpPr>
                  <a:spLocks noChangeArrowheads="1"/>
                </p:cNvSpPr>
                <p:nvPr/>
              </p:nvSpPr>
              <p:spPr bwMode="auto">
                <a:xfrm>
                  <a:off x="1" y="812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4" name="Group 50"/>
              <p:cNvGrpSpPr>
                <a:grpSpLocks/>
              </p:cNvGrpSpPr>
              <p:nvPr/>
            </p:nvGrpSpPr>
            <p:grpSpPr bwMode="auto">
              <a:xfrm>
                <a:off x="1832" y="812"/>
                <a:ext cx="3349" cy="116"/>
                <a:chOff x="1832" y="812"/>
                <a:chExt cx="3349" cy="116"/>
              </a:xfrm>
            </p:grpSpPr>
            <p:sp>
              <p:nvSpPr>
                <p:cNvPr id="31" name="Rectangle 51"/>
                <p:cNvSpPr>
                  <a:spLocks noChangeArrowheads="1"/>
                </p:cNvSpPr>
                <p:nvPr/>
              </p:nvSpPr>
              <p:spPr bwMode="auto">
                <a:xfrm>
                  <a:off x="1832" y="812"/>
                  <a:ext cx="3349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 smtClean="0">
                      <a:latin typeface="Book Antiqua" panose="02040602050305030304" pitchFamily="18" charset="0"/>
                    </a:rPr>
                    <a:t>galwanizernia</a:t>
                  </a:r>
                  <a:endParaRPr lang="pl-PL" sz="1400" b="1" i="0" u="none" dirty="0">
                    <a:latin typeface="Book Antiqua" panose="02040602050305030304" pitchFamily="18" charset="0"/>
                  </a:endParaRPr>
                </a:p>
              </p:txBody>
            </p:sp>
            <p:sp>
              <p:nvSpPr>
                <p:cNvPr id="32" name="Rectangle 52"/>
                <p:cNvSpPr>
                  <a:spLocks noChangeArrowheads="1"/>
                </p:cNvSpPr>
                <p:nvPr/>
              </p:nvSpPr>
              <p:spPr bwMode="auto">
                <a:xfrm>
                  <a:off x="1832" y="812"/>
                  <a:ext cx="3349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5" name="Group 53"/>
              <p:cNvGrpSpPr>
                <a:grpSpLocks/>
              </p:cNvGrpSpPr>
              <p:nvPr/>
            </p:nvGrpSpPr>
            <p:grpSpPr bwMode="auto">
              <a:xfrm>
                <a:off x="0" y="928"/>
                <a:ext cx="1832" cy="116"/>
                <a:chOff x="0" y="928"/>
                <a:chExt cx="1832" cy="116"/>
              </a:xfrm>
            </p:grpSpPr>
            <p:sp>
              <p:nvSpPr>
                <p:cNvPr id="29" name="Rectangle 54"/>
                <p:cNvSpPr>
                  <a:spLocks noChangeArrowheads="1"/>
                </p:cNvSpPr>
                <p:nvPr/>
              </p:nvSpPr>
              <p:spPr bwMode="auto">
                <a:xfrm>
                  <a:off x="0" y="928"/>
                  <a:ext cx="1832" cy="116"/>
                </a:xfrm>
                <a:prstGeom prst="rect">
                  <a:avLst/>
                </a:prstGeom>
                <a:noFill/>
                <a:ln w="9525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7" dist="17961" dir="13500000">
                    <a:srgbClr val="630014"/>
                  </a:prstShdw>
                </a:effectLst>
              </p:spPr>
              <p:txBody>
                <a:bodyPr anchor="ctr"/>
                <a:lstStyle/>
                <a:p>
                  <a:r>
                    <a:rPr lang="pl-PL" sz="1400" b="1" i="0" u="none" dirty="0">
                      <a:latin typeface="Book Antiqua" panose="02040602050305030304" pitchFamily="18" charset="0"/>
                    </a:rPr>
                    <a:t>benzyna, nafta, olej, ropa naftowa, smary</a:t>
                  </a:r>
                </a:p>
              </p:txBody>
            </p:sp>
            <p:sp>
              <p:nvSpPr>
                <p:cNvPr id="30" name="Rectangle 55"/>
                <p:cNvSpPr>
                  <a:spLocks noChangeArrowheads="1"/>
                </p:cNvSpPr>
                <p:nvPr/>
              </p:nvSpPr>
              <p:spPr bwMode="auto">
                <a:xfrm>
                  <a:off x="1" y="928"/>
                  <a:ext cx="1831" cy="116"/>
                </a:xfrm>
                <a:prstGeom prst="rect">
                  <a:avLst/>
                </a:prstGeom>
                <a:noFill/>
                <a:ln w="7">
                  <a:solidFill>
                    <a:srgbClr val="A50021"/>
                  </a:solidFill>
                  <a:miter lim="800000"/>
                  <a:headEnd/>
                  <a:tailEnd/>
                </a:ln>
                <a:effectLst>
                  <a:prstShdw prst="shdw18" dist="17961" dir="13500000">
                    <a:srgbClr val="A50021">
                      <a:gamma/>
                      <a:shade val="60000"/>
                      <a:invGamma/>
                    </a:srgbClr>
                  </a:prst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pl-PL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7" name="Rectangle 57"/>
              <p:cNvSpPr>
                <a:spLocks noChangeArrowheads="1"/>
              </p:cNvSpPr>
              <p:nvPr/>
            </p:nvSpPr>
            <p:spPr bwMode="auto">
              <a:xfrm>
                <a:off x="1832" y="928"/>
                <a:ext cx="3349" cy="116"/>
              </a:xfrm>
              <a:prstGeom prst="rect">
                <a:avLst/>
              </a:prstGeom>
              <a:noFill/>
              <a:ln w="9525">
                <a:solidFill>
                  <a:srgbClr val="A50021"/>
                </a:solidFill>
                <a:miter lim="800000"/>
                <a:headEnd/>
                <a:tailEnd/>
              </a:ln>
              <a:effectLst>
                <a:prstShdw prst="shdw17" dist="17961" dir="13500000">
                  <a:srgbClr val="630014"/>
                </a:prstShdw>
              </a:effectLst>
            </p:spPr>
            <p:txBody>
              <a:bodyPr anchor="ctr"/>
              <a:lstStyle/>
              <a:p>
                <a:r>
                  <a:rPr lang="pl-PL" sz="1400" b="1" i="0" u="none" dirty="0" smtClean="0">
                    <a:latin typeface="Book Antiqua" panose="02040602050305030304" pitchFamily="18" charset="0"/>
                  </a:rPr>
                  <a:t>komunikacja, </a:t>
                </a:r>
                <a:r>
                  <a:rPr lang="pl-PL" sz="1400" b="1" i="0" u="none" dirty="0">
                    <a:latin typeface="Book Antiqua" panose="02040602050305030304" pitchFamily="18" charset="0"/>
                  </a:rPr>
                  <a:t>transport samochodowy i wodny, awarie i katastrofy tankowców, platform wiertniczych, przemysł </a:t>
                </a:r>
                <a:r>
                  <a:rPr lang="pl-PL" sz="1400" b="1" i="0" u="none" dirty="0" smtClean="0">
                    <a:latin typeface="Book Antiqua" panose="02040602050305030304" pitchFamily="18" charset="0"/>
                  </a:rPr>
                  <a:t>paliwowo-energetyczny</a:t>
                </a:r>
                <a:endParaRPr lang="pl-PL" sz="1400" b="1" i="0" u="none" dirty="0">
                  <a:latin typeface="Book Antiqua" panose="02040602050305030304" pitchFamily="18" charset="0"/>
                </a:endParaRPr>
              </a:p>
            </p:txBody>
          </p:sp>
        </p:grpSp>
        <p:sp>
          <p:nvSpPr>
            <p:cNvPr id="8" name="Rectangle 59"/>
            <p:cNvSpPr>
              <a:spLocks noChangeArrowheads="1"/>
            </p:cNvSpPr>
            <p:nvPr/>
          </p:nvSpPr>
          <p:spPr bwMode="auto">
            <a:xfrm>
              <a:off x="-3" y="-3"/>
              <a:ext cx="5187" cy="1050"/>
            </a:xfrm>
            <a:prstGeom prst="rect">
              <a:avLst/>
            </a:prstGeom>
            <a:noFill/>
            <a:ln w="11112">
              <a:solidFill>
                <a:srgbClr val="A50021"/>
              </a:solidFill>
              <a:miter lim="800000"/>
              <a:headEnd/>
              <a:tailEnd/>
            </a:ln>
            <a:effectLst>
              <a:prstShdw prst="shdw18" dist="17961" dir="13500000">
                <a:srgbClr val="A50021">
                  <a:gamma/>
                  <a:shade val="60000"/>
                  <a:invGamma/>
                </a:srgbClr>
              </a:prstShdw>
            </a:effectLst>
          </p:spPr>
          <p:txBody>
            <a:bodyPr/>
            <a:lstStyle/>
            <a:p>
              <a:pPr>
                <a:defRPr/>
              </a:pPr>
              <a:endParaRPr lang="pl-P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744" y="-206375"/>
            <a:ext cx="9361488" cy="727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340768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b="1" dirty="0" smtClean="0">
                <a:ln>
                  <a:solidFill>
                    <a:schemeClr val="tx1"/>
                  </a:solidFill>
                </a:ln>
                <a:latin typeface="Georgia" pitchFamily="18" charset="0"/>
                <a:cs typeface="Arial" pitchFamily="34" charset="0"/>
              </a:rPr>
              <a:t>Zagrożenie dla człowieka, powodowane przez skażoną wodę, ma dwa aspekty:</a:t>
            </a:r>
          </a:p>
          <a:p>
            <a:pPr algn="ctr">
              <a:lnSpc>
                <a:spcPct val="150000"/>
              </a:lnSpc>
              <a:defRPr/>
            </a:pPr>
            <a:endParaRPr lang="pl-PL" b="1" dirty="0" smtClean="0">
              <a:ln>
                <a:solidFill>
                  <a:schemeClr val="tx1"/>
                </a:solidFill>
              </a:ln>
              <a:latin typeface="Georgia" pitchFamily="18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Font typeface="CommonBullets" pitchFamily="34" charset="2"/>
              <a:buChar char="I"/>
              <a:defRPr/>
            </a:pPr>
            <a:r>
              <a:rPr lang="pl-PL" dirty="0" smtClean="0">
                <a:ln>
                  <a:solidFill>
                    <a:schemeClr val="tx1"/>
                  </a:solidFill>
                </a:ln>
                <a:latin typeface="Georgia" pitchFamily="18" charset="0"/>
                <a:cs typeface="Arial" pitchFamily="34" charset="0"/>
              </a:rPr>
              <a:t> zagrożenie bezpośrednie spowodowane wprowadzeniem do organizmu wraz z wodą szkodliwych substancji,</a:t>
            </a:r>
          </a:p>
          <a:p>
            <a:pPr algn="ctr">
              <a:lnSpc>
                <a:spcPct val="150000"/>
              </a:lnSpc>
              <a:defRPr/>
            </a:pPr>
            <a:endParaRPr lang="pl-PL" dirty="0" smtClean="0">
              <a:ln>
                <a:solidFill>
                  <a:schemeClr val="tx1"/>
                </a:solidFill>
              </a:ln>
              <a:latin typeface="Georgia" pitchFamily="18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buFont typeface="CommonBullets" pitchFamily="34" charset="2"/>
              <a:buChar char="I"/>
              <a:defRPr/>
            </a:pPr>
            <a:r>
              <a:rPr lang="pl-PL" dirty="0" smtClean="0">
                <a:ln>
                  <a:solidFill>
                    <a:schemeClr val="tx1"/>
                  </a:solidFill>
                </a:ln>
                <a:latin typeface="Georgia" pitchFamily="18" charset="0"/>
                <a:cs typeface="Arial" pitchFamily="34" charset="0"/>
              </a:rPr>
              <a:t> zagrożenie pośrednie, powodujące wymieranie roślin i zwierząt, nie tylko wodnych, ale też lądowych.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t="14703"/>
          <a:stretch>
            <a:fillRect/>
          </a:stretch>
        </p:blipFill>
        <p:spPr bwMode="auto">
          <a:xfrm>
            <a:off x="1587" y="1004998"/>
            <a:ext cx="9142413" cy="58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467544" y="620688"/>
            <a:ext cx="763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Georgia" pitchFamily="18" charset="0"/>
              </a:rPr>
              <a:t>SKUTKI ZANIECZYSZCZEŃ WODY</a:t>
            </a:r>
            <a:endParaRPr lang="pl-PL" sz="28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089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pc="2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OCZYSZCZANIE I UZDATNIANIE WODY</a:t>
            </a:r>
            <a:endParaRPr lang="pl-PL" spc="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109728" indent="0" algn="just" eaLnBrk="1" hangingPunct="1">
              <a:lnSpc>
                <a:spcPct val="150000"/>
              </a:lnSpc>
              <a:buNone/>
              <a:defRPr/>
            </a:pP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marL="109728" indent="0" algn="just" eaLnBrk="1" hangingPunct="1">
              <a:lnSpc>
                <a:spcPct val="150000"/>
              </a:lnSpc>
              <a:buNone/>
              <a:defRPr/>
            </a:pPr>
            <a:r>
              <a:rPr lang="pl-PL" sz="2400" dirty="0" smtClean="0">
                <a:latin typeface="Bookman Old Style" panose="02050604050505020204" pitchFamily="18" charset="0"/>
                <a:cs typeface="Arial" pitchFamily="34" charset="0"/>
              </a:rPr>
              <a:t>Naturalna zdolność wód do samooczyszczania się polegająca na przemianie związków organicznych pod wpływem tlenu w nieorganiczne związki mineralne – mineralizacja – nie wystarcza do ich oczyszczania.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72712"/>
              </p:ext>
            </p:extLst>
          </p:nvPr>
        </p:nvGraphicFramePr>
        <p:xfrm>
          <a:off x="5292080" y="4293096"/>
          <a:ext cx="3635896" cy="238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2" name="Obraz - mapa bitowa" r:id="rId3" imgW="4525007" imgH="2962689" progId="PBrush">
                  <p:embed/>
                </p:oleObj>
              </mc:Choice>
              <mc:Fallback>
                <p:oleObj name="Obraz - mapa bitowa" r:id="rId3" imgW="4525007" imgH="2962689" progId="PBrush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293096"/>
                        <a:ext cx="3635896" cy="23805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70388" dir="6993903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8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08912" cy="1417638"/>
          </a:xfrm>
        </p:spPr>
        <p:txBody>
          <a:bodyPr>
            <a:normAutofit/>
          </a:bodyPr>
          <a:lstStyle/>
          <a:p>
            <a:pPr algn="ctr"/>
            <a:r>
              <a:rPr lang="pl-PL" sz="3600" spc="2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OCZYSZCZANIE I UZDATNIANIE WODY</a:t>
            </a:r>
            <a:endParaRPr lang="pl-PL" sz="3600" spc="200" dirty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2323653"/>
            <a:ext cx="8208912" cy="2132702"/>
          </a:xfrm>
        </p:spPr>
        <p:txBody>
          <a:bodyPr>
            <a:normAutofit fontScale="85000" lnSpcReduction="20000"/>
          </a:bodyPr>
          <a:lstStyle/>
          <a:p>
            <a:pPr marL="0" indent="0" algn="just" eaLnBrk="1" hangingPunct="1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pl-PL" sz="2600" dirty="0" smtClean="0">
                <a:latin typeface="Bookman Old Style" panose="02050604050505020204" pitchFamily="18" charset="0"/>
                <a:cs typeface="Arial" pitchFamily="34" charset="0"/>
              </a:rPr>
              <a:t>Chemiczne metody oczyszczania wód polegają na przeprowadzeniu reakcji usuwających zanieczyszczenia, zobojętnianiu ich kwaśnego odczynu, a także chlorowaniu jej lub ozonowaniu w celach bakteriobójczych.</a:t>
            </a:r>
          </a:p>
          <a:p>
            <a:pPr marL="0" algn="just" eaLnBrk="1" hangingPunct="1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pl-PL" sz="2400" dirty="0" smtClean="0">
              <a:latin typeface="Bookman Old Style" panose="02050604050505020204" pitchFamily="18" charset="0"/>
              <a:cs typeface="Arial" pitchFamily="34" charset="0"/>
            </a:endParaRPr>
          </a:p>
        </p:txBody>
      </p:sp>
      <p:pic>
        <p:nvPicPr>
          <p:cNvPr id="25636" name="Picture 36" descr="C:\Users\Lenovo\AppData\Local\Microsoft\Windows\Temporary Internet Files\Content.IE5\QS9MUBRP\Water_droplet_blue_bg0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657" y="4456354"/>
            <a:ext cx="3601343" cy="2401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3529" y="836712"/>
            <a:ext cx="8352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200" spc="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rial" pitchFamily="34" charset="0"/>
              </a:rPr>
              <a:t>SPOSOBY OCHRONY CZYSTOŚCI WÓD</a:t>
            </a:r>
            <a:endParaRPr lang="pl-PL" sz="3200" spc="200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7" name="Symbol zastępczy zawartości 6"/>
          <p:cNvSpPr txBox="1">
            <a:spLocks noGrp="1" noChangeArrowheads="1"/>
          </p:cNvSpPr>
          <p:nvPr>
            <p:ph idx="1"/>
          </p:nvPr>
        </p:nvSpPr>
        <p:spPr bwMode="auto">
          <a:xfrm>
            <a:off x="539551" y="1268760"/>
            <a:ext cx="8064897" cy="466281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2200" dirty="0" smtClean="0">
                <a:effectLst/>
                <a:latin typeface="Bookman Old Style" panose="02050604050505020204" pitchFamily="18" charset="0"/>
                <a:cs typeface="Arial" pitchFamily="34" charset="0"/>
              </a:rPr>
              <a:t>zabezpieczenie wód przed dostawaniem się do nich nawozów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2200" dirty="0" smtClean="0">
                <a:effectLst/>
                <a:latin typeface="Bookman Old Style" panose="02050604050505020204" pitchFamily="18" charset="0"/>
                <a:cs typeface="Arial" pitchFamily="34" charset="0"/>
              </a:rPr>
              <a:t>stosowanie zamkniętych obiegów wodnych w produkcji przemysłowej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2200" dirty="0" smtClean="0">
                <a:effectLst/>
                <a:latin typeface="Bookman Old Style" panose="02050604050505020204" pitchFamily="18" charset="0"/>
                <a:cs typeface="Arial" pitchFamily="34" charset="0"/>
              </a:rPr>
              <a:t>oczyszczanie ścieków: mechaniczne (usuwanie ciał stałych), chemiczne (odkażanie, wytrącanie, neutralizacja), biologiczne wykorzystanie mikroorganizmów, np. bakterii.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l-PL" altLang="pl-PL" sz="2200" dirty="0" smtClean="0">
              <a:effectLst/>
              <a:latin typeface="Bookman Old Style" panose="02050604050505020204" pitchFamily="18" charset="0"/>
              <a:cs typeface="Arial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509120"/>
            <a:ext cx="31318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pl-PL" dirty="0"/>
              <a:t>CIEKAWOSTKA!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323652"/>
            <a:ext cx="7992888" cy="3508977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 smtClean="0"/>
              <a:t>Czy </a:t>
            </a:r>
            <a:r>
              <a:rPr lang="pl-PL" dirty="0"/>
              <a:t>wiesz, że w Polsce tylko 20% zakupionych olejów samochodowych wraca w recyclingu z powrotem do rafinerii? Pozostałe 80% jest wylewana prosto do kanałów i gleby, która trafia bezpośrednio do rzek.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1l </a:t>
            </a:r>
            <a:r>
              <a:rPr lang="pl-PL" dirty="0"/>
              <a:t>oleju zatruwa 40 000l wody!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5290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4176464" cy="81034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l-PL" b="1" dirty="0" smtClean="0">
                <a:solidFill>
                  <a:srgbClr val="FF0000"/>
                </a:solidFill>
                <a:effectLst/>
                <a:latin typeface="Georgia" pitchFamily="18" charset="0"/>
              </a:rPr>
              <a:t>P A M I Ę T A J !</a:t>
            </a:r>
          </a:p>
        </p:txBody>
      </p:sp>
      <p:pic>
        <p:nvPicPr>
          <p:cNvPr id="5" name="Picture 3" descr="roz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3717032"/>
            <a:ext cx="45339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07704" y="1052736"/>
            <a:ext cx="6768752" cy="309634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Woda jest substancją niezwykłą, bardzo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cenną i</a:t>
            </a:r>
            <a:r>
              <a:rPr kumimoji="0" lang="pl-PL" sz="2400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niezastąpioną, a jej</a:t>
            </a:r>
            <a:r>
              <a:rPr kumimoji="0" lang="pl-PL" sz="2400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występowanie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na</a:t>
            </a:r>
            <a:r>
              <a:rPr kumimoji="0" lang="pl-PL" sz="2400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Ziemi jest gwarantem życia oraz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wszelkiego</a:t>
            </a:r>
            <a:r>
              <a:rPr lang="pl-PL" sz="2400" dirty="0" smtClean="0"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rozwoju w środowisku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ookman Old Style" panose="02050604050505020204" pitchFamily="18" charset="0"/>
                <a:cs typeface="Arial" pitchFamily="34" charset="0"/>
              </a:rPr>
              <a:t>przyrodniczym.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0" y="260648"/>
            <a:ext cx="4283968" cy="1143000"/>
          </a:xfrm>
        </p:spPr>
        <p:txBody>
          <a:bodyPr/>
          <a:lstStyle/>
          <a:p>
            <a:pPr algn="ctr"/>
            <a:r>
              <a:rPr lang="pl-PL" sz="4800" spc="200" dirty="0" smtClean="0"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WODA</a:t>
            </a:r>
            <a:endParaRPr lang="pl-PL" sz="4800" spc="200" dirty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83568" y="3140968"/>
            <a:ext cx="7722650" cy="316835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800" dirty="0" smtClean="0">
                <a:latin typeface="Baskerville Old Face" panose="02020602080505020303" pitchFamily="18" charset="0"/>
                <a:cs typeface="Arial" pitchFamily="34" charset="0"/>
              </a:rPr>
              <a:t>Woda jest składnikiem organizmów żywych, występuje </a:t>
            </a:r>
            <a:br>
              <a:rPr lang="pl-PL" sz="2800" dirty="0" smtClean="0">
                <a:latin typeface="Baskerville Old Face" panose="02020602080505020303" pitchFamily="18" charset="0"/>
                <a:cs typeface="Arial" pitchFamily="34" charset="0"/>
              </a:rPr>
            </a:br>
            <a:r>
              <a:rPr lang="pl-PL" sz="2800" dirty="0" smtClean="0">
                <a:latin typeface="Baskerville Old Face" panose="02020602080505020303" pitchFamily="18" charset="0"/>
                <a:cs typeface="Arial" pitchFamily="34" charset="0"/>
              </a:rPr>
              <a:t>w strumieniach, rzekach, jeziorach, morzach, oceanach, </a:t>
            </a:r>
            <a:br>
              <a:rPr lang="pl-PL" sz="2800" dirty="0" smtClean="0">
                <a:latin typeface="Baskerville Old Face" panose="02020602080505020303" pitchFamily="18" charset="0"/>
                <a:cs typeface="Arial" pitchFamily="34" charset="0"/>
              </a:rPr>
            </a:br>
            <a:r>
              <a:rPr lang="pl-PL" sz="2800" dirty="0" smtClean="0">
                <a:latin typeface="Baskerville Old Face" panose="02020602080505020303" pitchFamily="18" charset="0"/>
                <a:cs typeface="Arial" pitchFamily="34" charset="0"/>
              </a:rPr>
              <a:t>a także w atmosferze. Zużycie wody przez człowieka ciągle się zwiększa, dlatego brakuje wody wysokiej klasy czystości. </a:t>
            </a:r>
          </a:p>
          <a:p>
            <a:pPr algn="just">
              <a:buNone/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torrent rze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298" y="-6971"/>
            <a:ext cx="3851920" cy="28889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4"/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4176464" cy="720080"/>
          </a:xfrm>
        </p:spPr>
        <p:txBody>
          <a:bodyPr>
            <a:noAutofit/>
          </a:bodyPr>
          <a:lstStyle/>
          <a:p>
            <a:pPr algn="ctr"/>
            <a:r>
              <a:rPr lang="pl-PL" sz="4800" spc="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POWIETRZE</a:t>
            </a:r>
            <a:endParaRPr lang="pl-PL" sz="4800" spc="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013418"/>
              </p:ext>
            </p:extLst>
          </p:nvPr>
        </p:nvGraphicFramePr>
        <p:xfrm>
          <a:off x="251520" y="1484784"/>
          <a:ext cx="864096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69269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spc="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Georgia" pitchFamily="18" charset="0"/>
              </a:rPr>
              <a:t>ZANIECZYSZCZENIA POWIETRZA</a:t>
            </a:r>
            <a:endParaRPr lang="pl-PL" sz="2800" spc="200" dirty="0">
              <a:latin typeface="Georgia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1356570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 smtClean="0">
                <a:latin typeface="Bookman Old Style" panose="02050604050505020204" pitchFamily="18" charset="0"/>
                <a:cs typeface="Arial" pitchFamily="34" charset="0"/>
              </a:rPr>
              <a:t>Zanieczyszczeniami </a:t>
            </a:r>
            <a:r>
              <a:rPr lang="pl-PL" sz="2400" dirty="0" smtClean="0">
                <a:latin typeface="Bookman Old Style" panose="02050604050505020204" pitchFamily="18" charset="0"/>
                <a:cs typeface="Arial" pitchFamily="34" charset="0"/>
              </a:rPr>
              <a:t>powietrza są: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400" dirty="0" smtClean="0">
                <a:latin typeface="Bookman Old Style" panose="02050604050505020204" pitchFamily="18" charset="0"/>
                <a:cs typeface="Arial" pitchFamily="34" charset="0"/>
              </a:rPr>
              <a:t>wszelkie substancje (gazy, ciecze, ciała stałe), które znajdują się w powietrzu atmosferycznym, ale nie są jego naturalnymi składnikami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400" dirty="0" smtClean="0">
                <a:latin typeface="Bookman Old Style" panose="02050604050505020204" pitchFamily="18" charset="0"/>
                <a:cs typeface="Arial" pitchFamily="34" charset="0"/>
              </a:rPr>
              <a:t>substancje będące jego naturalnymi składnikami, ale występujące w znacznie zwiększonych ilościach</a:t>
            </a:r>
            <a:r>
              <a:rPr lang="pl-PL" sz="2400" dirty="0" smtClean="0">
                <a:latin typeface="Bookman Old Style" panose="02050604050505020204" pitchFamily="18" charset="0"/>
                <a:cs typeface="Arial" pitchFamily="34" charset="0"/>
              </a:rPr>
              <a:t>.</a:t>
            </a:r>
            <a:endParaRPr lang="pl-PL" sz="2400" dirty="0" smtClean="0">
              <a:latin typeface="Bookman Old Style" panose="02050604050505020204" pitchFamily="18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696" y="4748915"/>
            <a:ext cx="7825211" cy="214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90539" y="930786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Georgia" pitchFamily="18" charset="0"/>
                <a:cs typeface="Arial" pitchFamily="34" charset="0"/>
              </a:rPr>
              <a:t>CZYM SĄ ZANIECZYSZCZENIA POWIETRZA?</a:t>
            </a:r>
            <a:endParaRPr lang="pl-PL" sz="3000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11560" y="1484784"/>
            <a:ext cx="79208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1. Gazy i pary związków chemicznych, np. tlenki węgla (CO, CO</a:t>
            </a:r>
            <a:r>
              <a:rPr lang="pl-PL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), siarki (SO</a:t>
            </a:r>
            <a:r>
              <a:rPr lang="pl-PL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, SO</a:t>
            </a:r>
            <a:r>
              <a:rPr lang="pl-PL" sz="20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) i azotu (</a:t>
            </a:r>
            <a:r>
              <a:rPr lang="pl-PL" sz="2000" dirty="0" err="1" smtClean="0">
                <a:latin typeface="Arial" pitchFamily="34" charset="0"/>
                <a:cs typeface="Arial" pitchFamily="34" charset="0"/>
              </a:rPr>
              <a:t>NO</a:t>
            </a:r>
            <a:r>
              <a:rPr lang="pl-PL" sz="2000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), fluor (F), ozon (O</a:t>
            </a:r>
            <a:r>
              <a:rPr lang="pl-PL" sz="20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), radon (Rn), amoniak (NH</a:t>
            </a:r>
            <a:r>
              <a:rPr lang="pl-PL" sz="20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), węglowodory i ich pochodne chlorowe, fenole.</a:t>
            </a:r>
          </a:p>
          <a:p>
            <a:pPr algn="just">
              <a:lnSpc>
                <a:spcPct val="150000"/>
              </a:lnSpc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2. Drobne kropelki cieczy, np. kropelki zasad,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kwasów, rozpuszczalników.</a:t>
            </a:r>
          </a:p>
          <a:p>
            <a:pPr algn="just">
              <a:lnSpc>
                <a:spcPct val="150000"/>
              </a:lnSpc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Drobne ciała stałe, np. popioły, pyły, związki metali ciężkich, sadze, stałe związki organiczne, azbest,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pestycydy.</a:t>
            </a:r>
          </a:p>
          <a:p>
            <a:pPr algn="just">
              <a:lnSpc>
                <a:spcPct val="150000"/>
              </a:lnSpc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 Mikroorganizmy, których ilość lub rodzaj nie jest charakterystyczny dla naturalnego składu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powietrza, makroorganizmy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(np. grzyby) wraz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produktami ich metabolizmu.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wulk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072859"/>
            <a:ext cx="3718176" cy="2619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pole tekstowe 16"/>
          <p:cNvSpPr txBox="1"/>
          <p:nvPr/>
        </p:nvSpPr>
        <p:spPr>
          <a:xfrm>
            <a:off x="539552" y="5445224"/>
            <a:ext cx="6986642" cy="1015663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Book Antiqua" panose="02040602050305030304" pitchFamily="18" charset="0"/>
                <a:cs typeface="Arial" pitchFamily="34" charset="0"/>
              </a:rPr>
              <a:t>rozkład materii organicznej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Book Antiqua" panose="02040602050305030304" pitchFamily="18" charset="0"/>
                <a:cs typeface="Arial" pitchFamily="34" charset="0"/>
              </a:rPr>
              <a:t>pylenie pustyni lub przesuszonych gleb uprawnych</a:t>
            </a:r>
          </a:p>
        </p:txBody>
      </p:sp>
      <p:pic>
        <p:nvPicPr>
          <p:cNvPr id="18" name="Obraz 17" descr="Forest Fire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104082"/>
            <a:ext cx="4232161" cy="2628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13801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32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NATURALNE </a:t>
            </a:r>
            <a:r>
              <a:rPr lang="pl-PL" sz="32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 ZANIECZYSZCZENIA </a:t>
            </a:r>
            <a:r>
              <a:rPr lang="pl-PL" sz="3200" dirty="0" smtClean="0">
                <a:solidFill>
                  <a:schemeClr val="tx1"/>
                </a:solidFill>
                <a:effectLst/>
                <a:latin typeface="Georgia" pitchFamily="18" charset="0"/>
              </a:rPr>
              <a:t>POWIETRZA</a:t>
            </a:r>
            <a:endParaRPr lang="pl-PL" sz="3200" dirty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860032" y="4149080"/>
            <a:ext cx="4572000" cy="456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endParaRPr lang="pl-PL" altLang="pl-PL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946880" y="4869160"/>
            <a:ext cx="277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erupcje wulkaniczne </a:t>
            </a:r>
            <a:endParaRPr lang="pl-PL" sz="2000" dirty="0">
              <a:latin typeface="Book Antiqua" panose="02040602050305030304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932040" y="4692332"/>
            <a:ext cx="3384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pożary lasów lub stepów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9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1237402"/>
            <a:ext cx="4464497" cy="332398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>
                <a:solidFill>
                  <a:schemeClr val="tx1"/>
                </a:solidFill>
                <a:latin typeface="Book Antiqua" panose="02040602050305030304" pitchFamily="18" charset="0"/>
                <a:cs typeface="Arial" pitchFamily="34" charset="0"/>
              </a:rPr>
              <a:t>P</a:t>
            </a:r>
            <a:r>
              <a:rPr lang="pl-PL" sz="2000" dirty="0" smtClean="0">
                <a:solidFill>
                  <a:schemeClr val="tx1"/>
                </a:solidFill>
                <a:latin typeface="Book Antiqua" panose="02040602050305030304" pitchFamily="18" charset="0"/>
                <a:cs typeface="Arial" pitchFamily="34" charset="0"/>
              </a:rPr>
              <a:t>owstają one jako uboczny skutek działalności człowieka, związanej z: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Book Antiqua" panose="02040602050305030304" pitchFamily="18" charset="0"/>
                <a:cs typeface="Arial" pitchFamily="34" charset="0"/>
              </a:rPr>
              <a:t>przemysłem (elektrownie, huty, kopalnie i cementownie)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Book Antiqua" panose="02040602050305030304" pitchFamily="18" charset="0"/>
                <a:cs typeface="Arial" pitchFamily="34" charset="0"/>
              </a:rPr>
              <a:t>transportem</a:t>
            </a:r>
            <a:endParaRPr lang="pl-PL" sz="2000" dirty="0">
              <a:solidFill>
                <a:schemeClr val="tx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Book Antiqua" panose="02040602050305030304" pitchFamily="18" charset="0"/>
                <a:cs typeface="Arial" pitchFamily="34" charset="0"/>
              </a:rPr>
              <a:t>rolnictwem</a:t>
            </a:r>
            <a:endParaRPr lang="pl-PL" sz="2000" dirty="0">
              <a:solidFill>
                <a:schemeClr val="tx1"/>
              </a:solidFill>
              <a:latin typeface="Book Antiqua" panose="02040602050305030304" pitchFamily="18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Book Antiqua" panose="02040602050305030304" pitchFamily="18" charset="0"/>
                <a:cs typeface="Arial" pitchFamily="34" charset="0"/>
              </a:rPr>
              <a:t>górnictwem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8807" y="1237402"/>
            <a:ext cx="3306173" cy="247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4" descr="bel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561389"/>
            <a:ext cx="3236504" cy="2296611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544706"/>
          </a:xfrm>
        </p:spPr>
        <p:txBody>
          <a:bodyPr>
            <a:noAutofit/>
          </a:bodyPr>
          <a:lstStyle/>
          <a:p>
            <a:pPr algn="just"/>
            <a:r>
              <a:rPr lang="pl-PL" sz="2100" b="1" dirty="0" smtClean="0">
                <a:solidFill>
                  <a:schemeClr val="tx1"/>
                </a:solidFill>
                <a:effectLst/>
                <a:latin typeface="Georgia" pitchFamily="18" charset="0"/>
              </a:rPr>
              <a:t>ANTROPOGENICZNE ZANIECZYSZCZENIA POWIETRZA</a:t>
            </a:r>
            <a:endParaRPr lang="pl-PL" sz="2100" b="1" dirty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818807" y="123740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Book Antiqua" panose="02040602050305030304" pitchFamily="18" charset="0"/>
                <a:cs typeface="Arial" pitchFamily="34" charset="0"/>
              </a:rPr>
              <a:t>rolnictwo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763688" y="4644412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Book Antiqua" panose="02040602050305030304" pitchFamily="18" charset="0"/>
              </a:rPr>
              <a:t>przemysł</a:t>
            </a:r>
            <a:endParaRPr lang="pl-PL" dirty="0">
              <a:latin typeface="Book Antiqua" panose="020406020503050303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95936" y="3717032"/>
            <a:ext cx="5129044" cy="31409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pl-PL" sz="2000" dirty="0">
                <a:latin typeface="Book Antiqua" panose="02040602050305030304" pitchFamily="18" charset="0"/>
              </a:rPr>
              <a:t>Największe znaczenie ma spalanie paliw dla celów grzewczych, przemysłowych </a:t>
            </a:r>
            <a:r>
              <a:rPr lang="pl-PL" sz="2000" dirty="0" smtClean="0">
                <a:latin typeface="Book Antiqua" panose="02040602050305030304" pitchFamily="18" charset="0"/>
              </a:rPr>
              <a:t/>
            </a:r>
            <a:br>
              <a:rPr lang="pl-PL" sz="2000" dirty="0" smtClean="0">
                <a:latin typeface="Book Antiqua" panose="02040602050305030304" pitchFamily="18" charset="0"/>
              </a:rPr>
            </a:br>
            <a:r>
              <a:rPr lang="pl-PL" sz="2000" dirty="0" smtClean="0">
                <a:latin typeface="Book Antiqua" panose="02040602050305030304" pitchFamily="18" charset="0"/>
              </a:rPr>
              <a:t>i transportowych</a:t>
            </a:r>
            <a:r>
              <a:rPr lang="pl-PL" sz="2000" dirty="0">
                <a:latin typeface="Book Antiqua" panose="0204060205030503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pl-PL" sz="2000" dirty="0">
                <a:latin typeface="Book Antiqua" panose="02040602050305030304" pitchFamily="18" charset="0"/>
              </a:rPr>
              <a:t>Z przemysłu pochodzą ponadto zanieczyszczenia związane z procesami technologicznymi, a także z awariami </a:t>
            </a:r>
            <a:r>
              <a:rPr lang="pl-PL" sz="2000" dirty="0" smtClean="0">
                <a:latin typeface="Book Antiqua" panose="02040602050305030304" pitchFamily="18" charset="0"/>
              </a:rPr>
              <a:t/>
            </a:r>
            <a:br>
              <a:rPr lang="pl-PL" sz="2000" dirty="0" smtClean="0">
                <a:latin typeface="Book Antiqua" panose="02040602050305030304" pitchFamily="18" charset="0"/>
              </a:rPr>
            </a:br>
            <a:r>
              <a:rPr lang="pl-PL" sz="2000" dirty="0" smtClean="0">
                <a:latin typeface="Book Antiqua" panose="02040602050305030304" pitchFamily="18" charset="0"/>
              </a:rPr>
              <a:t>i </a:t>
            </a:r>
            <a:r>
              <a:rPr lang="pl-PL" sz="2000" dirty="0">
                <a:latin typeface="Book Antiqua" panose="02040602050305030304" pitchFamily="18" charset="0"/>
              </a:rPr>
              <a:t>wypadkami.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860032" y="3789040"/>
            <a:ext cx="3789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 smtClean="0">
                <a:latin typeface="Book Antiqua" panose="02040602050305030304" pitchFamily="18" charset="0"/>
                <a:cs typeface="Arial" pitchFamily="34" charset="0"/>
              </a:rPr>
              <a:t>Pyły</a:t>
            </a: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 powstają też przy tarciu. </a:t>
            </a:r>
            <a:b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</a:b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Są wśród nich niezwykle groźne, rakotwórcze włókienka azbestu.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0"/>
            <a:ext cx="4283968" cy="30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467544" y="3068960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Głównym </a:t>
            </a:r>
            <a:r>
              <a:rPr lang="pl-PL" sz="2000" dirty="0" err="1" smtClean="0">
                <a:latin typeface="Book Antiqua" panose="02040602050305030304" pitchFamily="18" charset="0"/>
                <a:cs typeface="Arial" pitchFamily="34" charset="0"/>
              </a:rPr>
              <a:t>antropogennym</a:t>
            </a: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 źródłem </a:t>
            </a:r>
            <a:r>
              <a:rPr lang="pl-PL" sz="2000" b="1" dirty="0" smtClean="0">
                <a:latin typeface="Book Antiqua" panose="02040602050305030304" pitchFamily="18" charset="0"/>
                <a:cs typeface="Arial" pitchFamily="34" charset="0"/>
              </a:rPr>
              <a:t>pyłów</a:t>
            </a: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 jest przemysł, zwłaszcza: </a:t>
            </a:r>
            <a:endParaRPr lang="pl-PL" sz="2000" dirty="0">
              <a:latin typeface="Book Antiqua" panose="02040602050305030304" pitchFamily="18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energetyka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przemysł metalurgiczny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przemysł materiałów budowlanych (cementowy).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948264" y="25649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latin typeface="Arial" pitchFamily="34" charset="0"/>
                <a:cs typeface="Arial" pitchFamily="34" charset="0"/>
              </a:rPr>
              <a:t>ły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6012160" y="3068960"/>
            <a:ext cx="163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Book Antiqua" panose="02040602050305030304" pitchFamily="18" charset="0"/>
                <a:cs typeface="Arial" pitchFamily="34" charset="0"/>
              </a:rPr>
              <a:t>pyły  azbestu </a:t>
            </a:r>
            <a:endParaRPr lang="pl-PL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935 3.7037E-6 L 5E-6 3.7037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467544" y="2492896"/>
            <a:ext cx="8208913" cy="207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altLang="pl-PL" sz="2200" b="1" dirty="0" smtClean="0">
                <a:solidFill>
                  <a:srgbClr val="F61828"/>
                </a:solidFill>
                <a:effectLst/>
                <a:latin typeface="Book Antiqua" panose="02040602050305030304" pitchFamily="18" charset="0"/>
              </a:rPr>
              <a:t>Efekt </a:t>
            </a:r>
            <a:r>
              <a:rPr lang="pl-PL" altLang="pl-PL" sz="2200" b="1" dirty="0">
                <a:solidFill>
                  <a:srgbClr val="F61828"/>
                </a:solidFill>
                <a:effectLst/>
                <a:latin typeface="Book Antiqua" panose="02040602050305030304" pitchFamily="18" charset="0"/>
              </a:rPr>
              <a:t>cieplarniany</a:t>
            </a:r>
            <a:r>
              <a:rPr lang="pl-PL" altLang="pl-PL" sz="2200" b="1" dirty="0">
                <a:effectLst/>
                <a:latin typeface="Book Antiqua" panose="02040602050305030304" pitchFamily="18" charset="0"/>
              </a:rPr>
              <a:t> </a:t>
            </a:r>
            <a:r>
              <a:rPr lang="pl-PL" altLang="pl-PL" sz="2200" b="1" dirty="0">
                <a:solidFill>
                  <a:srgbClr val="F61828"/>
                </a:solidFill>
                <a:effectLst/>
                <a:latin typeface="Book Antiqua" panose="02040602050305030304" pitchFamily="18" charset="0"/>
              </a:rPr>
              <a:t>(zwany szklarniowym)</a:t>
            </a:r>
            <a:r>
              <a:rPr lang="pl-PL" altLang="pl-PL" sz="2200" dirty="0">
                <a:effectLst/>
                <a:latin typeface="Book Antiqua" panose="02040602050305030304" pitchFamily="18" charset="0"/>
              </a:rPr>
              <a:t> – spowodowany jest emisją do atmosfery głównie dwutlenku węgla, metanu </a:t>
            </a:r>
            <a:br>
              <a:rPr lang="pl-PL" altLang="pl-PL" sz="2200" dirty="0">
                <a:effectLst/>
                <a:latin typeface="Book Antiqua" panose="02040602050305030304" pitchFamily="18" charset="0"/>
              </a:rPr>
            </a:br>
            <a:r>
              <a:rPr lang="pl-PL" altLang="pl-PL" sz="2200" dirty="0">
                <a:effectLst/>
                <a:latin typeface="Book Antiqua" panose="02040602050305030304" pitchFamily="18" charset="0"/>
              </a:rPr>
              <a:t>i freonów oraz tlenków węgla, azotu, węglowodorów pochodzących ze spalania paliwa.</a:t>
            </a:r>
          </a:p>
        </p:txBody>
      </p:sp>
      <p:sp>
        <p:nvSpPr>
          <p:cNvPr id="4" name="Prostokąt 3"/>
          <p:cNvSpPr/>
          <p:nvPr/>
        </p:nvSpPr>
        <p:spPr>
          <a:xfrm>
            <a:off x="467543" y="754104"/>
            <a:ext cx="8208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Georgia" pitchFamily="18" charset="0"/>
                <a:cs typeface="Arial" pitchFamily="34" charset="0"/>
              </a:rPr>
              <a:t>GLOBALNE </a:t>
            </a:r>
            <a:r>
              <a:rPr lang="pl-PL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Georgia" pitchFamily="18" charset="0"/>
                <a:cs typeface="Arial" pitchFamily="34" charset="0"/>
              </a:rPr>
              <a:t>SKUTKI ZANIECZYSZCZENIA POWIETRZA</a:t>
            </a:r>
            <a:endParaRPr lang="pl-PL" sz="3200" b="1" dirty="0">
              <a:latin typeface="Georgia" pitchFamily="18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39" y="908719"/>
            <a:ext cx="7632848" cy="538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978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est\Desktop\ziem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702580"/>
            <a:ext cx="3707904" cy="328498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556276" y="2636912"/>
            <a:ext cx="456661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altLang="pl-PL" sz="2400" b="1" dirty="0" smtClean="0">
                <a:solidFill>
                  <a:srgbClr val="F61828"/>
                </a:solidFill>
                <a:effectLst/>
                <a:latin typeface="Book Antiqua" panose="02040602050305030304" pitchFamily="18" charset="0"/>
              </a:rPr>
              <a:t>Dziura </a:t>
            </a:r>
            <a:r>
              <a:rPr lang="pl-PL" altLang="pl-PL" sz="2400" b="1" dirty="0">
                <a:solidFill>
                  <a:srgbClr val="F61828"/>
                </a:solidFill>
                <a:effectLst/>
                <a:latin typeface="Book Antiqua" panose="02040602050305030304" pitchFamily="18" charset="0"/>
              </a:rPr>
              <a:t>ozonowa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 –</a:t>
            </a:r>
            <a:r>
              <a:rPr lang="pl-PL" altLang="pl-PL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powstaje </a:t>
            </a:r>
            <a:r>
              <a:rPr lang="pl-PL" altLang="pl-PL" sz="2400" dirty="0" smtClean="0">
                <a:effectLst/>
                <a:latin typeface="Book Antiqua" panose="02040602050305030304" pitchFamily="18" charset="0"/>
              </a:rPr>
              <a:t/>
            </a:r>
            <a:br>
              <a:rPr lang="pl-PL" altLang="pl-PL" sz="2400" dirty="0" smtClean="0">
                <a:effectLst/>
                <a:latin typeface="Book Antiqua" panose="02040602050305030304" pitchFamily="18" charset="0"/>
              </a:rPr>
            </a:br>
            <a:r>
              <a:rPr lang="pl-PL" altLang="pl-PL" sz="2400" dirty="0" smtClean="0">
                <a:effectLst/>
                <a:latin typeface="Book Antiqua" panose="02040602050305030304" pitchFamily="18" charset="0"/>
              </a:rPr>
              <a:t>w 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wyniku emitowania do atmosfery freonów (z urządzeń chłodniczych) </a:t>
            </a:r>
            <a:r>
              <a:rPr lang="pl-PL" altLang="pl-PL" sz="2400" dirty="0" smtClean="0">
                <a:effectLst/>
                <a:latin typeface="Book Antiqua" panose="02040602050305030304" pitchFamily="18" charset="0"/>
              </a:rPr>
              <a:t>i 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tlenków azotu, które łączą się z ozonem </a:t>
            </a:r>
            <a:r>
              <a:rPr lang="pl-PL" altLang="pl-PL" sz="2400" dirty="0" smtClean="0">
                <a:effectLst/>
                <a:latin typeface="Book Antiqua" panose="02040602050305030304" pitchFamily="18" charset="0"/>
              </a:rPr>
              <a:t/>
            </a:r>
            <a:br>
              <a:rPr lang="pl-PL" altLang="pl-PL" sz="2400" dirty="0" smtClean="0">
                <a:effectLst/>
                <a:latin typeface="Book Antiqua" panose="02040602050305030304" pitchFamily="18" charset="0"/>
              </a:rPr>
            </a:br>
            <a:r>
              <a:rPr lang="pl-PL" altLang="pl-PL" sz="2400" dirty="0" smtClean="0">
                <a:effectLst/>
                <a:latin typeface="Book Antiqua" panose="02040602050305030304" pitchFamily="18" charset="0"/>
              </a:rPr>
              <a:t>i 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niszczą go.</a:t>
            </a:r>
          </a:p>
        </p:txBody>
      </p:sp>
      <p:sp>
        <p:nvSpPr>
          <p:cNvPr id="5" name="Prostokąt 4"/>
          <p:cNvSpPr/>
          <p:nvPr/>
        </p:nvSpPr>
        <p:spPr>
          <a:xfrm>
            <a:off x="556276" y="83671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Georgia" pitchFamily="18" charset="0"/>
                <a:cs typeface="Arial" pitchFamily="34" charset="0"/>
              </a:rPr>
              <a:t>GLOBALNE SKUTKI ZANIECZYSZCZENIA POWIETRZA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08912" cy="128215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3200" dirty="0" smtClean="0"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 TRANSGRANICZNE </a:t>
            </a:r>
            <a:r>
              <a:rPr lang="pl-PL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SKUTKI ZANIECZYSZCZENIA POWIETRZA</a:t>
            </a:r>
            <a:endParaRPr lang="pl-PL" sz="3200" dirty="0"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2780928"/>
            <a:ext cx="8229600" cy="2736304"/>
          </a:xfrm>
        </p:spPr>
        <p:txBody>
          <a:bodyPr/>
          <a:lstStyle/>
          <a:p>
            <a:pPr lvl="1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dirty="0" smtClean="0">
                <a:latin typeface="Book Antiqua" panose="02040602050305030304" pitchFamily="18" charset="0"/>
                <a:cs typeface="Arial" pitchFamily="34" charset="0"/>
              </a:rPr>
              <a:t>kwaśne deszcze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2800" dirty="0"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pl-PL" sz="2800" dirty="0" smtClean="0">
                <a:latin typeface="Book Antiqua" panose="02040602050305030304" pitchFamily="18" charset="0"/>
                <a:cs typeface="Arial" pitchFamily="34" charset="0"/>
              </a:rPr>
              <a:t>eutrofizacja, zakwaszenie gleb, jezior, rzek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2800" dirty="0"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pl-PL" sz="2800" dirty="0" smtClean="0">
                <a:latin typeface="Book Antiqua" panose="02040602050305030304" pitchFamily="18" charset="0"/>
                <a:cs typeface="Arial" pitchFamily="34" charset="0"/>
              </a:rPr>
              <a:t>zmiany klimatyczne i </a:t>
            </a:r>
            <a:r>
              <a:rPr lang="pl-PL" sz="2800" dirty="0" smtClean="0">
                <a:latin typeface="Book Antiqua" panose="02040602050305030304" pitchFamily="18" charset="0"/>
                <a:cs typeface="Arial" pitchFamily="34" charset="0"/>
              </a:rPr>
              <a:t>meteorologiczne</a:t>
            </a:r>
            <a:endParaRPr lang="pl-PL" sz="2800" dirty="0" smtClean="0">
              <a:latin typeface="Book Antiqua" panose="02040602050305030304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/>
          <a:lstStyle/>
          <a:p>
            <a:r>
              <a:rPr lang="pl-PL" dirty="0"/>
              <a:t>SKŁAD CHEMICZNY WODY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7188503" cy="386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236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467544" y="692696"/>
            <a:ext cx="820891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altLang="pl-PL" sz="2400" b="1" dirty="0">
                <a:solidFill>
                  <a:srgbClr val="F61828"/>
                </a:solidFill>
                <a:effectLst/>
                <a:latin typeface="Book Antiqua" panose="02040602050305030304" pitchFamily="18" charset="0"/>
              </a:rPr>
              <a:t>Kwaśne deszcze</a:t>
            </a:r>
            <a:r>
              <a:rPr lang="pl-PL" altLang="pl-PL" sz="2400" b="1" dirty="0">
                <a:effectLst/>
                <a:latin typeface="Book Antiqua" panose="02040602050305030304" pitchFamily="18" charset="0"/>
              </a:rPr>
              <a:t> 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– </a:t>
            </a:r>
            <a:r>
              <a:rPr lang="pl-PL" altLang="pl-PL" sz="2400" dirty="0" smtClean="0">
                <a:effectLst/>
                <a:latin typeface="Book Antiqua" panose="02040602050305030304" pitchFamily="18" charset="0"/>
              </a:rPr>
              <a:t>to 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opady atmosferyczne o </a:t>
            </a:r>
            <a:r>
              <a:rPr lang="pl-PL" altLang="pl-PL" sz="2400" dirty="0" err="1">
                <a:effectLst/>
                <a:latin typeface="Book Antiqua" panose="02040602050305030304" pitchFamily="18" charset="0"/>
              </a:rPr>
              <a:t>pH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 niższym niż 5,6, które zawierają kwas siarkowy i azotowy. Skutkiem takich opadów jest: zakwaszenie gleby, niszczenie roślin, zabytków, </a:t>
            </a:r>
            <a:r>
              <a:rPr lang="pl-PL" altLang="pl-PL" sz="2400" dirty="0" smtClean="0">
                <a:effectLst/>
                <a:latin typeface="Book Antiqua" panose="02040602050305030304" pitchFamily="18" charset="0"/>
              </a:rPr>
              <a:t>u </a:t>
            </a:r>
            <a:r>
              <a:rPr lang="pl-PL" altLang="pl-PL" sz="2400" dirty="0">
                <a:effectLst/>
                <a:latin typeface="Book Antiqua" panose="02040602050305030304" pitchFamily="18" charset="0"/>
              </a:rPr>
              <a:t>człowieka podrażnienie układu oddechowego, poparzenia. Na kwaśne opady są szczególnie wrażliwe ekosystemy wód śródlądowych.</a:t>
            </a: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87824" y="4077960"/>
            <a:ext cx="3240360" cy="24302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08912" cy="11430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LOKALNE SKUTKI </a:t>
            </a:r>
            <a:br>
              <a:rPr lang="pl-PL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</a:br>
            <a:r>
              <a:rPr lang="pl-PL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ZANIECZYSZCZENIA POWIETRZA</a:t>
            </a:r>
            <a:endParaRPr lang="pl-PL" sz="3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2492896"/>
            <a:ext cx="8208912" cy="3315824"/>
          </a:xfrm>
        </p:spPr>
        <p:txBody>
          <a:bodyPr/>
          <a:lstStyle/>
          <a:p>
            <a:pPr lvl="1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2800" dirty="0" smtClean="0">
                <a:latin typeface="Book Antiqua" panose="02040602050305030304" pitchFamily="18" charset="0"/>
                <a:cs typeface="Arial" pitchFamily="34" charset="0"/>
              </a:rPr>
              <a:t>choroby </a:t>
            </a:r>
            <a:r>
              <a:rPr lang="pl-PL" sz="2800" dirty="0" smtClean="0">
                <a:latin typeface="Book Antiqua" panose="02040602050305030304" pitchFamily="18" charset="0"/>
                <a:cs typeface="Arial" pitchFamily="34" charset="0"/>
              </a:rPr>
              <a:t>zwierząt i roślin, zdrowie ludzi i zwierząt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2800" dirty="0"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pl-PL" sz="2800" dirty="0" smtClean="0">
                <a:latin typeface="Book Antiqua" panose="02040602050305030304" pitchFamily="18" charset="0"/>
                <a:cs typeface="Arial" pitchFamily="34" charset="0"/>
              </a:rPr>
              <a:t>korozja, destrukcja powierzchni budowlanych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2800" dirty="0">
                <a:latin typeface="Book Antiqua" panose="02040602050305030304" pitchFamily="18" charset="0"/>
                <a:cs typeface="Arial" pitchFamily="34" charset="0"/>
              </a:rPr>
              <a:t> </a:t>
            </a:r>
            <a:r>
              <a:rPr lang="pl-PL" sz="2800" dirty="0" smtClean="0">
                <a:latin typeface="Book Antiqua" panose="02040602050305030304" pitchFamily="18" charset="0"/>
                <a:cs typeface="Arial" pitchFamily="34" charset="0"/>
              </a:rPr>
              <a:t>smogi miejskie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25894"/>
            <a:ext cx="4737097" cy="3143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83568" y="692696"/>
            <a:ext cx="7776864" cy="30243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pl-PL" altLang="pl-PL" b="1" dirty="0" smtClean="0">
                <a:solidFill>
                  <a:srgbClr val="F61828"/>
                </a:solidFill>
                <a:latin typeface="Book Antiqua" panose="02040602050305030304" pitchFamily="18" charset="0"/>
                <a:cs typeface="Arial" pitchFamily="34" charset="0"/>
              </a:rPr>
              <a:t>Smog</a:t>
            </a:r>
            <a:r>
              <a:rPr lang="pl-PL" altLang="pl-PL" dirty="0" smtClean="0">
                <a:latin typeface="Book Antiqua" panose="02040602050305030304" pitchFamily="18" charset="0"/>
                <a:cs typeface="Arial" pitchFamily="34" charset="0"/>
              </a:rPr>
              <a:t> – połączenie dymu i mgły lub pary: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pl-PL" altLang="pl-PL" b="1" dirty="0">
                <a:solidFill>
                  <a:srgbClr val="FF0000"/>
                </a:solidFill>
                <a:latin typeface="Book Antiqua" panose="02040602050305030304" pitchFamily="18" charset="0"/>
                <a:cs typeface="Arial" pitchFamily="34" charset="0"/>
              </a:rPr>
              <a:t>fotochemiczn</a:t>
            </a:r>
            <a:r>
              <a:rPr lang="pl-PL" altLang="pl-PL" dirty="0">
                <a:solidFill>
                  <a:srgbClr val="FF0000"/>
                </a:solidFill>
                <a:latin typeface="Book Antiqua" panose="02040602050305030304" pitchFamily="18" charset="0"/>
                <a:cs typeface="Arial" pitchFamily="34" charset="0"/>
              </a:rPr>
              <a:t>y</a:t>
            </a:r>
            <a:r>
              <a:rPr lang="pl-PL" altLang="pl-PL" dirty="0">
                <a:latin typeface="Book Antiqua" panose="02040602050305030304" pitchFamily="18" charset="0"/>
                <a:cs typeface="Arial" pitchFamily="34" charset="0"/>
              </a:rPr>
              <a:t>, typu „Los Angeles”, powstaje </a:t>
            </a:r>
            <a:r>
              <a:rPr lang="pl-PL" altLang="pl-PL" dirty="0" smtClean="0">
                <a:latin typeface="Book Antiqua" panose="02040602050305030304" pitchFamily="18" charset="0"/>
                <a:cs typeface="Arial" pitchFamily="34" charset="0"/>
              </a:rPr>
              <a:t/>
            </a:r>
            <a:br>
              <a:rPr lang="pl-PL" altLang="pl-PL" dirty="0" smtClean="0">
                <a:latin typeface="Book Antiqua" panose="02040602050305030304" pitchFamily="18" charset="0"/>
                <a:cs typeface="Arial" pitchFamily="34" charset="0"/>
              </a:rPr>
            </a:br>
            <a:r>
              <a:rPr lang="pl-PL" altLang="pl-PL" dirty="0" smtClean="0">
                <a:latin typeface="Book Antiqua" panose="02040602050305030304" pitchFamily="18" charset="0"/>
                <a:cs typeface="Arial" pitchFamily="34" charset="0"/>
              </a:rPr>
              <a:t>w </a:t>
            </a:r>
            <a:r>
              <a:rPr lang="pl-PL" altLang="pl-PL" dirty="0">
                <a:latin typeface="Book Antiqua" panose="02040602050305030304" pitchFamily="18" charset="0"/>
                <a:cs typeface="Arial" pitchFamily="34" charset="0"/>
              </a:rPr>
              <a:t>klimacie tropikalnym lub subtropikalnym, głównie ze spalin samochodowych: węglowodorów, tlenków </a:t>
            </a:r>
            <a:r>
              <a:rPr lang="pl-PL" altLang="pl-PL" dirty="0" smtClean="0">
                <a:latin typeface="Book Antiqua" panose="02040602050305030304" pitchFamily="18" charset="0"/>
                <a:cs typeface="Arial" pitchFamily="34" charset="0"/>
              </a:rPr>
              <a:t>azotu </a:t>
            </a:r>
            <a:r>
              <a:rPr lang="pl-PL" altLang="pl-PL" dirty="0">
                <a:latin typeface="Book Antiqua" panose="02040602050305030304" pitchFamily="18" charset="0"/>
                <a:cs typeface="Arial" pitchFamily="34" charset="0"/>
              </a:rPr>
              <a:t>i czadu; atakuje drogi oddechowe, 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endParaRPr lang="pl-PL" altLang="pl-PL" dirty="0" smtClean="0">
              <a:latin typeface="Book Antiqua" panose="02040602050305030304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5" y="764705"/>
            <a:ext cx="7416824" cy="3096344"/>
          </a:xfrm>
        </p:spPr>
        <p:txBody>
          <a:bodyPr>
            <a:normAutofit/>
          </a:bodyPr>
          <a:lstStyle/>
          <a:p>
            <a:pPr lvl="0" indent="-342900" algn="just">
              <a:lnSpc>
                <a:spcPct val="150000"/>
              </a:lnSpc>
              <a:spcBef>
                <a:spcPts val="0"/>
              </a:spcBef>
              <a:buClrTx/>
              <a:buSzTx/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F61828"/>
                </a:solidFill>
                <a:latin typeface="Book Antiqua" panose="02040602050305030304" pitchFamily="18" charset="0"/>
              </a:rPr>
              <a:t>kwaśny (londyński)</a:t>
            </a:r>
            <a:r>
              <a:rPr lang="pl-PL" altLang="pl-PL" dirty="0">
                <a:solidFill>
                  <a:prstClr val="black"/>
                </a:solidFill>
                <a:latin typeface="Book Antiqua" panose="02040602050305030304" pitchFamily="18" charset="0"/>
              </a:rPr>
              <a:t> – są to mgły </a:t>
            </a:r>
            <a:r>
              <a:rPr lang="pl-PL" altLang="pl-PL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o </a:t>
            </a:r>
            <a:r>
              <a:rPr lang="pl-PL" altLang="pl-PL" dirty="0">
                <a:solidFill>
                  <a:prstClr val="black"/>
                </a:solidFill>
                <a:latin typeface="Book Antiqua" panose="02040602050305030304" pitchFamily="18" charset="0"/>
              </a:rPr>
              <a:t>silnie kwaśnym odczynie wywołanym obecnością kwasu siarkowego, tlenków siarki </a:t>
            </a:r>
            <a:r>
              <a:rPr lang="pl-PL" altLang="pl-PL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i </a:t>
            </a:r>
            <a:r>
              <a:rPr lang="pl-PL" altLang="pl-PL" dirty="0">
                <a:solidFill>
                  <a:prstClr val="black"/>
                </a:solidFill>
                <a:latin typeface="Book Antiqua" panose="02040602050305030304" pitchFamily="18" charset="0"/>
              </a:rPr>
              <a:t>azotu oraz sadzy; poraża drogi oddechowe, układ krążenia, powoduje nagłe zgony.</a:t>
            </a:r>
          </a:p>
          <a:p>
            <a:endParaRPr lang="pl-P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28625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089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582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67544" y="55042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Georgia" pitchFamily="18" charset="0"/>
                <a:cs typeface="Arial" pitchFamily="34" charset="0"/>
              </a:rPr>
              <a:t>SPOSOBY OCHRONY POWIETRZA</a:t>
            </a:r>
            <a:endParaRPr lang="pl-PL" sz="3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Georgia" pitchFamily="18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374104" y="1196752"/>
            <a:ext cx="53285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zakładanie filtrów na kominy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stosowanie katalizatorów w pojazdach</a:t>
            </a:r>
            <a:endParaRPr lang="pl-PL" sz="2000" dirty="0">
              <a:latin typeface="Book Antiqua" panose="02040602050305030304" pitchFamily="18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stosowanie bezsiarkowych, bezołowiowych paliw</a:t>
            </a:r>
            <a:endParaRPr lang="pl-PL" sz="2000" dirty="0">
              <a:latin typeface="Book Antiqua" panose="02040602050305030304" pitchFamily="18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Book Antiqua" panose="02040602050305030304" pitchFamily="18" charset="0"/>
                <a:cs typeface="Arial" pitchFamily="34" charset="0"/>
              </a:rPr>
              <a:t>kontrole instytucji przemysłowych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altLang="pl-PL" sz="2000" dirty="0" smtClean="0">
                <a:latin typeface="Book Antiqua" panose="02040602050305030304" pitchFamily="18" charset="0"/>
                <a:cs typeface="Arial" pitchFamily="34" charset="0"/>
              </a:rPr>
              <a:t>wprowadzenie urządzeń oczyszczających</a:t>
            </a:r>
            <a:endParaRPr lang="pl-PL" altLang="pl-PL" sz="2000" dirty="0">
              <a:latin typeface="Book Antiqua" panose="02040602050305030304" pitchFamily="18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altLang="pl-PL" sz="2000" dirty="0" smtClean="0">
                <a:latin typeface="Book Antiqua" panose="02040602050305030304" pitchFamily="18" charset="0"/>
                <a:cs typeface="Arial" pitchFamily="34" charset="0"/>
              </a:rPr>
              <a:t>stosowanie technologii przyjaznych środowisku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altLang="pl-PL" sz="2000" dirty="0" smtClean="0">
                <a:latin typeface="Book Antiqua" panose="02040602050305030304" pitchFamily="18" charset="0"/>
                <a:cs typeface="Arial" pitchFamily="34" charset="0"/>
              </a:rPr>
              <a:t>likwidacja hałd emitujących gazy i pyły,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altLang="pl-PL" sz="2000" dirty="0" smtClean="0">
                <a:latin typeface="Book Antiqua" panose="02040602050305030304" pitchFamily="18" charset="0"/>
                <a:cs typeface="Arial" pitchFamily="34" charset="0"/>
              </a:rPr>
              <a:t>zakładanie pasów zieleni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altLang="pl-PL" sz="2000" dirty="0" smtClean="0">
                <a:latin typeface="Book Antiqua" panose="02040602050305030304" pitchFamily="18" charset="0"/>
                <a:cs typeface="Arial" pitchFamily="34" charset="0"/>
              </a:rPr>
              <a:t>korzystanie z transportu publicznego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717" y="1446835"/>
            <a:ext cx="3075942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90539" y="3802044"/>
            <a:ext cx="82089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altLang="pl-PL" dirty="0" smtClean="0">
                <a:latin typeface="Book Antiqua" panose="02040602050305030304" pitchFamily="18" charset="0"/>
                <a:cs typeface="Arial" pitchFamily="34" charset="0"/>
              </a:rPr>
              <a:t>wykorzystywanie alternatywnych źródeł   energii</a:t>
            </a:r>
            <a:endParaRPr lang="pl-PL" altLang="pl-PL" dirty="0">
              <a:latin typeface="Book Antiqua" panose="02040602050305030304" pitchFamily="18" charset="0"/>
              <a:cs typeface="Arial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>
                <a:latin typeface="Book Antiqua" panose="02040602050305030304" pitchFamily="18" charset="0"/>
                <a:cs typeface="Arial" pitchFamily="34" charset="0"/>
              </a:rPr>
              <a:t>ograniczanie ilości tlenku węgla (IV) emitowanego do atmosfery stosując tzw. czyste źródła energii np. elektrownie wodne,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>
                <a:latin typeface="Book Antiqua" panose="02040602050305030304" pitchFamily="18" charset="0"/>
                <a:cs typeface="Arial" pitchFamily="34" charset="0"/>
              </a:rPr>
              <a:t>ograniczanie ruchu samochodowego i wprowadzanie pojazdów elektrycznych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altLang="pl-PL" dirty="0" smtClean="0">
                <a:latin typeface="Book Antiqua" panose="02040602050305030304" pitchFamily="18" charset="0"/>
                <a:cs typeface="Arial" pitchFamily="34" charset="0"/>
              </a:rPr>
              <a:t>ograniczenie stosowania środków owadobójczych i chwastobójczych.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90538" y="3212976"/>
            <a:ext cx="82089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Georgia" pitchFamily="18" charset="0"/>
                <a:cs typeface="Arial" pitchFamily="34" charset="0"/>
              </a:rPr>
              <a:t>SPOSOBY OCHRONY POWIETRZA</a:t>
            </a:r>
            <a:endParaRPr lang="pl-PL" sz="3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9" y="345993"/>
            <a:ext cx="3707903" cy="278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642556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400" dirty="0" smtClean="0">
                <a:latin typeface="Book Antiqua" panose="02040602050305030304" pitchFamily="18" charset="0"/>
              </a:rPr>
              <a:t> </a:t>
            </a:r>
            <a:r>
              <a:rPr lang="pl-PL" sz="2400" dirty="0" smtClean="0">
                <a:latin typeface="Book Antiqua" panose="02040602050305030304" pitchFamily="18" charset="0"/>
              </a:rPr>
              <a:t> Głównymi </a:t>
            </a:r>
            <a:r>
              <a:rPr lang="pl-PL" sz="2400" dirty="0" smtClean="0">
                <a:latin typeface="Book Antiqua" panose="02040602050305030304" pitchFamily="18" charset="0"/>
              </a:rPr>
              <a:t>źródłami zanieczyszczenia powietrza są zakłady przemysłowe, piece w domach oraz spaliny samochodów</a:t>
            </a:r>
            <a:r>
              <a:rPr lang="pl-PL" sz="2400" dirty="0" smtClean="0">
                <a:latin typeface="Book Antiqua" panose="02040602050305030304" pitchFamily="18" charset="0"/>
              </a:rPr>
              <a:t>.</a:t>
            </a:r>
            <a:endParaRPr lang="pl-PL" sz="2400" dirty="0" smtClean="0"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400" dirty="0" smtClean="0">
                <a:latin typeface="Book Antiqua" panose="02040602050305030304" pitchFamily="18" charset="0"/>
              </a:rPr>
              <a:t> </a:t>
            </a:r>
            <a:r>
              <a:rPr lang="pl-PL" sz="2400" dirty="0" smtClean="0">
                <a:latin typeface="Book Antiqua" panose="02040602050305030304" pitchFamily="18" charset="0"/>
              </a:rPr>
              <a:t> Zanieczyszczenia </a:t>
            </a:r>
            <a:r>
              <a:rPr lang="pl-PL" sz="2400" dirty="0" smtClean="0">
                <a:latin typeface="Book Antiqua" panose="02040602050305030304" pitchFamily="18" charset="0"/>
              </a:rPr>
              <a:t>powietrza przedostają się do wody oraz gleby, powodując na przykład uszkodzenia i obumieranie roślin oraz zatrucia zwierząt.</a:t>
            </a:r>
            <a:endParaRPr lang="pl-PL" sz="2400" dirty="0">
              <a:latin typeface="Book Antiqua" panose="0204060205030503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67544" y="793192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Georgia" pitchFamily="18" charset="0"/>
              </a:rPr>
              <a:t>PODSUMOWANIE</a:t>
            </a:r>
            <a:endParaRPr lang="pl-PL" sz="4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25760" y="2312876"/>
            <a:ext cx="8892480" cy="223224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4400" b="1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pl-PL" sz="4400" b="1" dirty="0" smtClean="0">
                <a:latin typeface="Georgia" pitchFamily="18" charset="0"/>
              </a:rPr>
              <a:t>DZIĘKUJEMY ZA UWAGĘ</a:t>
            </a:r>
          </a:p>
          <a:p>
            <a:pPr algn="ctr">
              <a:buNone/>
            </a:pPr>
            <a:endParaRPr lang="pl-PL" sz="4400" b="1" dirty="0" smtClean="0">
              <a:latin typeface="Georgia" pitchFamily="18" charset="0"/>
            </a:endParaRPr>
          </a:p>
        </p:txBody>
      </p:sp>
      <p:pic>
        <p:nvPicPr>
          <p:cNvPr id="4" name="Picture 8" descr="C:\Users\Lenovo\AppData\Local\Microsoft\Windows\Temporary Internet Files\Content.IE5\ECZ0EGTV\Classic_smiley.svg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8188" y="4581128"/>
            <a:ext cx="1187624" cy="11852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t="24214"/>
          <a:stretch>
            <a:fillRect/>
          </a:stretch>
        </p:blipFill>
        <p:spPr bwMode="auto">
          <a:xfrm>
            <a:off x="71902" y="2420887"/>
            <a:ext cx="8964594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539551" y="731637"/>
            <a:ext cx="8064897" cy="1826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000" b="1" dirty="0" smtClean="0">
                <a:latin typeface="Georgia" pitchFamily="18" charset="0"/>
              </a:rPr>
              <a:t>Woda na Ziemi występuje </a:t>
            </a:r>
            <a:br>
              <a:rPr lang="pl-PL" sz="4000" b="1" dirty="0" smtClean="0">
                <a:latin typeface="Georgia" pitchFamily="18" charset="0"/>
              </a:rPr>
            </a:br>
            <a:r>
              <a:rPr lang="pl-PL" sz="4000" b="1" dirty="0" smtClean="0">
                <a:latin typeface="Georgia" pitchFamily="18" charset="0"/>
              </a:rPr>
              <a:t>w trzech stanach skupienia</a:t>
            </a:r>
            <a:endParaRPr lang="pl-PL" sz="4000" b="1" dirty="0">
              <a:latin typeface="Georg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55576" y="541303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gaz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995936" y="5413033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ciecz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588224" y="52621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ciało stałe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650" y="3617640"/>
            <a:ext cx="457595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456738" y="4293096"/>
            <a:ext cx="4100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atin typeface="Georgia" pitchFamily="18" charset="0"/>
              </a:rPr>
              <a:t>WODA</a:t>
            </a:r>
            <a:endParaRPr lang="pl-PL" b="1" dirty="0">
              <a:latin typeface="Georgia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11560" y="1284894"/>
            <a:ext cx="79208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 smtClean="0">
                <a:latin typeface="Georgia" pitchFamily="18" charset="0"/>
              </a:rPr>
              <a:t>Woda pokrywa ponad 2/3 powierzchni Ziemi. Około 97% występującej wody jest „słona” tzn. zawiera dużo rozpuszczonych soli, głównie chlorku sodu. W naturalnej wodzie rozpuszczone są gazy atmosferyczne, z których w największym stężeniu znajduje się dwutlenek węgla.  </a:t>
            </a:r>
            <a:endParaRPr lang="pl-PL" sz="20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b="7193"/>
          <a:stretch>
            <a:fillRect/>
          </a:stretch>
        </p:blipFill>
        <p:spPr bwMode="auto">
          <a:xfrm>
            <a:off x="2123728" y="1241376"/>
            <a:ext cx="536954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611560" y="64633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latin typeface="Georgia" pitchFamily="18" charset="0"/>
              </a:rPr>
              <a:t>Woda w organizmie człowieka</a:t>
            </a:r>
            <a:endParaRPr lang="pl-PL" sz="36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2995" y="692696"/>
            <a:ext cx="9144000" cy="908720"/>
          </a:xfrm>
        </p:spPr>
        <p:txBody>
          <a:bodyPr/>
          <a:lstStyle/>
          <a:p>
            <a:pPr algn="ctr"/>
            <a:r>
              <a:rPr lang="pl-PL" sz="4400" spc="200" dirty="0" smtClean="0"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ZANIECZYSZCZENIA</a:t>
            </a:r>
            <a:r>
              <a:rPr lang="pl-PL" spc="200" dirty="0" smtClean="0">
                <a:solidFill>
                  <a:schemeClr val="tx1"/>
                </a:solidFill>
                <a:effectLst/>
                <a:latin typeface="Georgia" pitchFamily="18" charset="0"/>
                <a:cs typeface="Arial" pitchFamily="34" charset="0"/>
              </a:rPr>
              <a:t> WÓD</a:t>
            </a:r>
            <a:endParaRPr lang="pl-PL" spc="200" dirty="0"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584850"/>
            <a:ext cx="4716016" cy="46805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 smtClean="0">
                <a:latin typeface="Georgia" pitchFamily="18" charset="0"/>
              </a:rPr>
              <a:t> </a:t>
            </a:r>
            <a:r>
              <a:rPr lang="pl-PL" sz="2000" b="1" dirty="0" smtClean="0">
                <a:solidFill>
                  <a:srgbClr val="FF0000"/>
                </a:solidFill>
                <a:latin typeface="Georgia" pitchFamily="18" charset="0"/>
              </a:rPr>
              <a:t>Wodę zanieczyszczoną nazywamy ściekami. </a:t>
            </a:r>
          </a:p>
          <a:p>
            <a:pPr>
              <a:buNone/>
            </a:pPr>
            <a:r>
              <a:rPr lang="pl-PL" sz="1800" dirty="0" smtClean="0">
                <a:latin typeface="Georgia" pitchFamily="18" charset="0"/>
              </a:rPr>
              <a:t>Ścieki dzielimy na:</a:t>
            </a:r>
            <a:endParaRPr lang="pl-PL" sz="1800" dirty="0" smtClean="0">
              <a:latin typeface="Georgia" pitchFamily="18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1800" dirty="0" smtClean="0">
                <a:latin typeface="Georgia" pitchFamily="18" charset="0"/>
              </a:rPr>
              <a:t>ścieki komunalne (domowe, odpady ze szpitali, pralni, restauracji,  łaźni)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1800" dirty="0" smtClean="0">
                <a:latin typeface="Georgia" pitchFamily="18" charset="0"/>
              </a:rPr>
              <a:t>ścieki przemysłowe (fabryki, zakłady pracy)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1800" dirty="0" smtClean="0">
                <a:latin typeface="Georgia" pitchFamily="18" charset="0"/>
              </a:rPr>
              <a:t>rolnicze (nawozy mineralne, chemiczne środki ochrony roślin, czyli opryski)</a:t>
            </a:r>
          </a:p>
          <a:p>
            <a:pPr>
              <a:buNone/>
            </a:pPr>
            <a:endParaRPr lang="pl-PL" sz="1800" dirty="0" smtClean="0"/>
          </a:p>
          <a:p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endParaRPr lang="pl-PL" sz="1800" dirty="0" smtClean="0"/>
          </a:p>
          <a:p>
            <a:endParaRPr lang="pl-PL" sz="1800" dirty="0"/>
          </a:p>
        </p:txBody>
      </p:sp>
      <p:pic>
        <p:nvPicPr>
          <p:cNvPr id="4" name="Picture 3" descr="000015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2132856"/>
            <a:ext cx="3779912" cy="2932890"/>
          </a:xfrm>
          <a:prstGeom prst="rect">
            <a:avLst/>
          </a:prstGeom>
          <a:effectLst>
            <a:outerShdw dist="107763" dir="13500000" algn="ctr" rotWithShape="0">
              <a:schemeClr val="bg2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26" y="1124744"/>
            <a:ext cx="7200799" cy="46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92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65" y="764704"/>
            <a:ext cx="6264696" cy="577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1519</TotalTime>
  <Words>981</Words>
  <Application>Microsoft Office PowerPoint</Application>
  <PresentationFormat>Pokaz na ekranie (4:3)</PresentationFormat>
  <Paragraphs>137</Paragraphs>
  <Slides>38</Slides>
  <Notes>6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0" baseType="lpstr">
      <vt:lpstr>Austin</vt:lpstr>
      <vt:lpstr>Obraz - mapa bitowa</vt:lpstr>
      <vt:lpstr>CZYSTA WODA – CZYSTE POWIETRZE </vt:lpstr>
      <vt:lpstr>WODA</vt:lpstr>
      <vt:lpstr>SKŁAD CHEMICZNY WODY</vt:lpstr>
      <vt:lpstr>Prezentacja programu PowerPoint</vt:lpstr>
      <vt:lpstr>Prezentacja programu PowerPoint</vt:lpstr>
      <vt:lpstr>Prezentacja programu PowerPoint</vt:lpstr>
      <vt:lpstr>ZANIECZYSZCZENIA WÓD</vt:lpstr>
      <vt:lpstr>Prezentacja programu PowerPoint</vt:lpstr>
      <vt:lpstr>Prezentacja programu PowerPoint</vt:lpstr>
      <vt:lpstr> GŁÓWNE ZANIECZYSZCZENIA CHEMICZNE WÓD I ICH ŹRÓDŁA </vt:lpstr>
      <vt:lpstr>Prezentacja programu PowerPoint</vt:lpstr>
      <vt:lpstr>Prezentacja programu PowerPoint</vt:lpstr>
      <vt:lpstr>Prezentacja programu PowerPoint</vt:lpstr>
      <vt:lpstr>OCZYSZCZANIE I UZDATNIANIE WODY</vt:lpstr>
      <vt:lpstr>OCZYSZCZANIE I UZDATNIANIE WODY</vt:lpstr>
      <vt:lpstr>Prezentacja programu PowerPoint</vt:lpstr>
      <vt:lpstr>Prezentacja programu PowerPoint</vt:lpstr>
      <vt:lpstr>CIEKAWOSTKA!</vt:lpstr>
      <vt:lpstr>P A M I Ę T A J !</vt:lpstr>
      <vt:lpstr>POWIETRZE</vt:lpstr>
      <vt:lpstr>Prezentacja programu PowerPoint</vt:lpstr>
      <vt:lpstr>Prezentacja programu PowerPoint</vt:lpstr>
      <vt:lpstr>NATURALNE  ZANIECZYSZCZENIA POWIETRZA</vt:lpstr>
      <vt:lpstr>ANTROPOGENICZNE ZANIECZYSZCZENIA POWIETRZA</vt:lpstr>
      <vt:lpstr>Prezentacja programu PowerPoint</vt:lpstr>
      <vt:lpstr>Prezentacja programu PowerPoint</vt:lpstr>
      <vt:lpstr>Prezentacja programu PowerPoint</vt:lpstr>
      <vt:lpstr>Prezentacja programu PowerPoint</vt:lpstr>
      <vt:lpstr> TRANSGRANICZNE SKUTKI ZANIECZYSZCZENIA POWIETRZA</vt:lpstr>
      <vt:lpstr>Prezentacja programu PowerPoint</vt:lpstr>
      <vt:lpstr>LOKALNE SKUTKI  ZANIECZYSZCZENIA POWIETRZA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Przyczyny zanieczyszczeń powietrza i sposoby ochrony</dc:title>
  <dc:creator>Janek</dc:creator>
  <cp:lastModifiedBy>Lucyna</cp:lastModifiedBy>
  <cp:revision>285</cp:revision>
  <dcterms:created xsi:type="dcterms:W3CDTF">2010-01-31T09:25:35Z</dcterms:created>
  <dcterms:modified xsi:type="dcterms:W3CDTF">2021-04-22T15:20:26Z</dcterms:modified>
</cp:coreProperties>
</file>