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6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44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01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40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79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56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03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30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38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62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85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96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86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52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04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1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0EF69F9-A8FE-4CCA-9A4D-9310EA87458F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E78EB5E-827C-4CC9-B7C0-A6D121F0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80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812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953898" y="5891349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Magdalena Bułat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nstytucja 3 Maja 1791 roku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242663" y="5852160"/>
            <a:ext cx="394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Jan Matejko- Uchwalenie Konstytucji</a:t>
            </a:r>
          </a:p>
          <a:p>
            <a:pPr algn="ctr"/>
            <a:r>
              <a:rPr lang="pl-PL" dirty="0" smtClean="0"/>
              <a:t>3 Maja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80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pload.wikimedia.org/wikipedia/commons/thumb/5/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666205"/>
            <a:ext cx="3529058" cy="54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2/22/Stanis%C5%82aw_August_Poniatowski_by_Johann_Baptist_Lampi.PNG/220px-Stanis%C5%82aw_August_Poniatowski_by_Johann_Baptist_Lam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500" y="335746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tanisław Małachowski – Wikipedia, wolna encyklo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18" y="1095943"/>
            <a:ext cx="2432594" cy="325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ugo Kołłątaj – Wikipedia, wolna encyklo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09" y="3404166"/>
            <a:ext cx="2271068" cy="31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897420" y="4383948"/>
            <a:ext cx="1638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Stanisław Małachowski</a:t>
            </a:r>
            <a:endParaRPr lang="pl-PL" sz="11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038148" y="6516597"/>
            <a:ext cx="1104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Hugon Kołłątaj</a:t>
            </a:r>
            <a:endParaRPr lang="pl-PL" sz="11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868500" y="3048838"/>
            <a:ext cx="21323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Stanisław August Poniatowski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8669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94560" y="653143"/>
            <a:ext cx="7826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Święto Narodowe Trzeciego Maja</a:t>
            </a:r>
            <a:endParaRPr lang="pl-PL" sz="4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03410" y="1977870"/>
            <a:ext cx="106089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Dzień 3 maja 1791 został uznany </a:t>
            </a:r>
            <a:r>
              <a:rPr lang="pl-PL" sz="2400" i="1" dirty="0" smtClean="0"/>
              <a:t>Świętem Konstytucji 3 Maja.</a:t>
            </a:r>
          </a:p>
          <a:p>
            <a:r>
              <a:rPr lang="pl-PL" sz="2400" dirty="0" smtClean="0"/>
              <a:t>Obchody tego święta były zakazane podczas rozbiorów,</a:t>
            </a:r>
          </a:p>
          <a:p>
            <a:r>
              <a:rPr lang="pl-PL" sz="2400" dirty="0" smtClean="0"/>
              <a:t>a ponownie jego obchodzenie zostało wznowione w II Rzeczypospolitej.</a:t>
            </a:r>
          </a:p>
          <a:p>
            <a:r>
              <a:rPr lang="pl-PL" sz="2400" dirty="0" smtClean="0"/>
              <a:t>Święto Konstytucji 3 Maja zostało zdelegalizowane przez hitlerowców i </a:t>
            </a:r>
          </a:p>
          <a:p>
            <a:r>
              <a:rPr lang="pl-PL" sz="2400" dirty="0" smtClean="0"/>
              <a:t>sowietów podczas okupacji, w czasie II Wojny Światowej.</a:t>
            </a:r>
          </a:p>
          <a:p>
            <a:r>
              <a:rPr lang="pl-PL" sz="2400" dirty="0"/>
              <a:t>P</a:t>
            </a:r>
            <a:r>
              <a:rPr lang="pl-PL" sz="2400" dirty="0" smtClean="0"/>
              <a:t>o antykomunistycznych demonstracjach w 1946 roku nie było</a:t>
            </a:r>
          </a:p>
          <a:p>
            <a:r>
              <a:rPr lang="pl-PL" sz="2400" dirty="0" smtClean="0"/>
              <a:t>obchodzone w Polsce, natomiast zastąpione obchodami Święta 1 Maja.</a:t>
            </a:r>
          </a:p>
          <a:p>
            <a:r>
              <a:rPr lang="pl-PL" sz="2400" dirty="0" smtClean="0"/>
              <a:t>W 1951 roku święto 3 Maja zostało oficjalnie zdelegalizowane przez</a:t>
            </a:r>
          </a:p>
          <a:p>
            <a:r>
              <a:rPr lang="pl-PL" sz="2400" dirty="0" smtClean="0"/>
              <a:t>władze komunistyczne. Po zmianie ustroju, od 1990 roku Święto Konstytucji </a:t>
            </a:r>
          </a:p>
          <a:p>
            <a:r>
              <a:rPr lang="pl-PL" sz="2400" dirty="0" smtClean="0"/>
              <a:t>3 Maja należy do uroczyście obchodzonych polskich świąt.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677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bchody z okazji Święta Konstytucji 3 maja. Uroczystości na Plac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3735976"/>
            <a:ext cx="5822921" cy="27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ądeczanie upamiętnili uchwalenie Konstytucji 3 Maja | dts24.p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66" y="378822"/>
            <a:ext cx="3965833" cy="59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Nowy Sącz : Oficjalna strona miasta - Komunikaty Biura Prasow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0" y="378822"/>
            <a:ext cx="4685961" cy="31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ymarket-strike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43" y="1580607"/>
            <a:ext cx="6932561" cy="473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1 maja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smtClean="0"/>
              <a:t>Międzynarodowe Święto Pracy, które swoje początki ma w demonstracjach w Stanach Zjednoczonych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9865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 maja w Polsce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683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pl-PL" sz="2800" dirty="0">
                <a:solidFill>
                  <a:schemeClr val="tx1">
                    <a:lumMod val="95000"/>
                  </a:schemeClr>
                </a:solidFill>
                <a:effectLst/>
              </a:rPr>
              <a:t>Na ziemiach polskich pierwsze obchody miały miejsce </a:t>
            </a: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pod koniec XIX wieku i </a:t>
            </a:r>
            <a:r>
              <a:rPr lang="pl-PL" sz="2800" dirty="0">
                <a:solidFill>
                  <a:schemeClr val="tx1">
                    <a:lumMod val="95000"/>
                  </a:schemeClr>
                </a:solidFill>
                <a:effectLst/>
              </a:rPr>
              <a:t>odbywały się niejednokrotnie wbrew woli </a:t>
            </a: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zaborców. W </a:t>
            </a:r>
            <a:r>
              <a:rPr lang="pl-PL" sz="2800" dirty="0">
                <a:solidFill>
                  <a:schemeClr val="tx1">
                    <a:lumMod val="95000"/>
                  </a:schemeClr>
                </a:solidFill>
                <a:effectLst/>
              </a:rPr>
              <a:t>czasach </a:t>
            </a: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PRL </a:t>
            </a:r>
            <a:r>
              <a:rPr lang="pl-PL" sz="2800" dirty="0">
                <a:solidFill>
                  <a:schemeClr val="tx1">
                    <a:lumMod val="95000"/>
                  </a:schemeClr>
                </a:solidFill>
                <a:effectLst/>
              </a:rPr>
              <a:t>nasilał się proces odgórnego planowania całej ceremonii i traktowanie tego dnia jako święta państwowego, który stawał się obowiązkowym rytuałem.  </a:t>
            </a: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Tego dnia organizowano</a:t>
            </a:r>
            <a:r>
              <a:rPr lang="pl-PL" sz="2800" dirty="0">
                <a:solidFill>
                  <a:schemeClr val="tx1">
                    <a:lumMod val="95000"/>
                  </a:schemeClr>
                </a:solidFill>
                <a:effectLst/>
              </a:rPr>
              <a:t> pochody pierwszomajowe, które miały upamiętniać ważne wydarzenia dla środowiska </a:t>
            </a: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robotniczego</a:t>
            </a:r>
            <a:r>
              <a:rPr lang="pl-PL" sz="2800" dirty="0">
                <a:solidFill>
                  <a:schemeClr val="tx1">
                    <a:lumMod val="95000"/>
                  </a:schemeClr>
                </a:solidFill>
                <a:effectLst/>
              </a:rPr>
              <a:t>  Święto Pracy było jednym z najważniejszych świąt w </a:t>
            </a: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PRL-u. </a:t>
            </a:r>
            <a:r>
              <a:rPr lang="pl-PL" sz="2800" dirty="0">
                <a:solidFill>
                  <a:schemeClr val="tx1">
                    <a:lumMod val="95000"/>
                  </a:schemeClr>
                </a:solidFill>
                <a:effectLst/>
              </a:rPr>
              <a:t>Obecnie Międzynarodowe Święto Pracy w Polsce ma charakter </a:t>
            </a: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spontaniczny</a:t>
            </a:r>
            <a:r>
              <a:rPr lang="pl-PL" sz="280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i pluralistyczny</a:t>
            </a:r>
            <a:r>
              <a:rPr lang="pl-PL" sz="24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.</a:t>
            </a:r>
            <a:endParaRPr lang="pl-PL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Święta majowe . | ZSP nr 5 Kożuchów Szkoła dla Cieb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9" y="3636463"/>
            <a:ext cx="4471988" cy="27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18" y="229553"/>
            <a:ext cx="4471988" cy="3040952"/>
          </a:xfrm>
          <a:prstGeom prst="rect">
            <a:avLst/>
          </a:prstGeom>
        </p:spPr>
      </p:pic>
      <p:pic>
        <p:nvPicPr>
          <p:cNvPr id="2054" name="Picture 6" descr="Pochody 1-majowe w PRL. Tak kiedyś obchodzono... &quot;majówkę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0" y="1008454"/>
            <a:ext cx="6354262" cy="45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chody pierwszomajowe na archiwalnych zdjęciach - Wiadomoś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256215"/>
            <a:ext cx="11547565" cy="63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ziś Dzień Flagi. Sprawdź, skąd pochodzą polskie barwy - RMF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18672" y="457200"/>
            <a:ext cx="2579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</a:rPr>
              <a:t>2 maja</a:t>
            </a:r>
            <a:endParaRPr lang="pl-PL" sz="60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39116" y="1930063"/>
            <a:ext cx="9501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Dzień Flagi Rzeczypospolitej Polskiej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ziś Dzień Flagi. Sprawdź, skąd pochodzą polskie barwy - RMF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21"/>
            <a:ext cx="12192000" cy="689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981891" y="1164660"/>
            <a:ext cx="102282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Flaga jest znakiem rozpoznawczym, symbolem państwa. Obok godła i hymnu, jeden z symboli narodowych. Barwy biała i czerwona zostały uznane za narodowe po raz pierwszy 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3 maja 1792. Podczas obchodów pierwszej rocznicy uchwalenia Konstytucji</a:t>
            </a:r>
            <a:r>
              <a:rPr lang="pl-PL" sz="28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pl-PL" sz="2800" dirty="0" smtClean="0">
                <a:solidFill>
                  <a:schemeClr val="bg1"/>
                </a:solidFill>
              </a:rPr>
              <a:t> Po odzyskaniu niepodległości barwy i kształt flagi uchwalił Sejm Ustawodawczy odrodzonej </a:t>
            </a:r>
            <a:r>
              <a:rPr lang="pl-PL" sz="2800" smtClean="0">
                <a:solidFill>
                  <a:schemeClr val="bg1"/>
                </a:solidFill>
              </a:rPr>
              <a:t>Polski         </a:t>
            </a:r>
            <a:r>
              <a:rPr lang="pl-PL" sz="2800" smtClean="0">
                <a:solidFill>
                  <a:schemeClr val="bg1"/>
                </a:solidFill>
              </a:rPr>
              <a:t/>
            </a:r>
            <a:br>
              <a:rPr lang="pl-PL" sz="2800" smtClean="0">
                <a:solidFill>
                  <a:schemeClr val="bg1"/>
                </a:solidFill>
              </a:rPr>
            </a:br>
            <a:r>
              <a:rPr lang="pl-PL" sz="2800" smtClean="0">
                <a:solidFill>
                  <a:schemeClr val="bg1"/>
                </a:solidFill>
              </a:rPr>
              <a:t>1 </a:t>
            </a:r>
            <a:r>
              <a:rPr lang="pl-PL" sz="2800" dirty="0" smtClean="0">
                <a:solidFill>
                  <a:schemeClr val="bg1"/>
                </a:solidFill>
              </a:rPr>
              <a:t>sierpnia 1919. W ustawie podano: „Za barwy Rzeczypospolitej Polskiej uznaje się kolor biały i czerwony w podłużnych pasach równoległych, z których górny – biały, dolny zaś – czerwony. Dzień </a:t>
            </a:r>
            <a:r>
              <a:rPr lang="pl-PL" sz="2800" dirty="0">
                <a:solidFill>
                  <a:schemeClr val="bg1"/>
                </a:solidFill>
              </a:rPr>
              <a:t>Flagi Rzeczypospolitej Polskiej </a:t>
            </a:r>
            <a:r>
              <a:rPr lang="pl-PL" sz="2800" dirty="0" smtClean="0">
                <a:solidFill>
                  <a:schemeClr val="bg1"/>
                </a:solidFill>
              </a:rPr>
              <a:t>oficjalnie obchodzimy od 2 maja </a:t>
            </a:r>
            <a:r>
              <a:rPr lang="pl-PL" sz="2800" dirty="0">
                <a:solidFill>
                  <a:schemeClr val="bg1"/>
                </a:solidFill>
              </a:rPr>
              <a:t>2004 </a:t>
            </a:r>
            <a:r>
              <a:rPr lang="pl-PL" sz="2800" dirty="0" smtClean="0">
                <a:solidFill>
                  <a:schemeClr val="bg1"/>
                </a:solidFill>
              </a:rPr>
              <a:t>roku.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Święto Konstytucji 3 Maja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3" y="470264"/>
            <a:ext cx="11104610" cy="59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41417" y="718456"/>
            <a:ext cx="903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Historia uchwalenia Konstytucji 3 Maja</a:t>
            </a:r>
            <a:endParaRPr lang="pl-PL" sz="36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75211" y="2233749"/>
            <a:ext cx="10371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Ustawa Rządowa z dnia 3 maja</a:t>
            </a:r>
            <a:r>
              <a:rPr lang="pl-PL" sz="2400" dirty="0" smtClean="0"/>
              <a:t>-  uchwalona przez Sejm Wielki, ustawa regulująca ustrój prawny Rzeczypospolitej Obojga Narodów. Pierwsza w Europie i druga na świecie (po konstytucji amerykańskiej) nowoczesna, spisana konstytucja. Konstytucja zmieniła ustrój państwa na monarchię dziedziczną, ograniczyła demokrację szlachecką i wprowadziła prawa osobiste mieszczan i szlachty. Stawiała chłopów pod ochroną państwa oraz zniosła liberum veto. Twórcami konstytucji są: Hugon Kołłątaj, Ignacy Potocki, Adam Stanisław Krasiński, Król Stanisław August Poniatowski oraz Marszałek Sejmu Wielkiego Stanisław Małachowski- ostatni </a:t>
            </a:r>
            <a:r>
              <a:rPr lang="pl-PL" sz="2400" dirty="0"/>
              <a:t>starosta </a:t>
            </a:r>
            <a:r>
              <a:rPr lang="pl-PL" sz="2400" dirty="0" smtClean="0"/>
              <a:t>sądecki.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215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TM04033929[[fn=Łupek]]</Template>
  <TotalTime>116</TotalTime>
  <Words>429</Words>
  <Application>Microsoft Office PowerPoint</Application>
  <PresentationFormat>Panoramiczny</PresentationFormat>
  <Paragraphs>27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Calisto MT</vt:lpstr>
      <vt:lpstr>Trebuchet MS</vt:lpstr>
      <vt:lpstr>Wingdings 2</vt:lpstr>
      <vt:lpstr>Łupek</vt:lpstr>
      <vt:lpstr>Prezentacja programu PowerPoint</vt:lpstr>
      <vt:lpstr>1 maja</vt:lpstr>
      <vt:lpstr>1 maja w 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Magda</cp:lastModifiedBy>
  <cp:revision>16</cp:revision>
  <dcterms:created xsi:type="dcterms:W3CDTF">2020-04-30T12:03:32Z</dcterms:created>
  <dcterms:modified xsi:type="dcterms:W3CDTF">2020-04-30T16:58:14Z</dcterms:modified>
</cp:coreProperties>
</file>