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74" r:id="rId2"/>
    <p:sldId id="332" r:id="rId3"/>
    <p:sldId id="275" r:id="rId4"/>
    <p:sldId id="330" r:id="rId5"/>
    <p:sldId id="321" r:id="rId6"/>
    <p:sldId id="322" r:id="rId7"/>
    <p:sldId id="323" r:id="rId8"/>
    <p:sldId id="281" r:id="rId9"/>
    <p:sldId id="327" r:id="rId10"/>
    <p:sldId id="284" r:id="rId11"/>
    <p:sldId id="325" r:id="rId12"/>
    <p:sldId id="331" r:id="rId13"/>
    <p:sldId id="324" r:id="rId14"/>
    <p:sldId id="287" r:id="rId15"/>
    <p:sldId id="288" r:id="rId16"/>
    <p:sldId id="289" r:id="rId17"/>
    <p:sldId id="290" r:id="rId18"/>
    <p:sldId id="328" r:id="rId19"/>
    <p:sldId id="291" r:id="rId20"/>
    <p:sldId id="261" r:id="rId21"/>
    <p:sldId id="260" r:id="rId22"/>
    <p:sldId id="276" r:id="rId23"/>
    <p:sldId id="257" r:id="rId24"/>
    <p:sldId id="258" r:id="rId25"/>
    <p:sldId id="271" r:id="rId26"/>
    <p:sldId id="317" r:id="rId27"/>
    <p:sldId id="306" r:id="rId28"/>
    <p:sldId id="311" r:id="rId29"/>
    <p:sldId id="314" r:id="rId30"/>
    <p:sldId id="312" r:id="rId31"/>
    <p:sldId id="316" r:id="rId32"/>
    <p:sldId id="262" r:id="rId33"/>
    <p:sldId id="268" r:id="rId34"/>
    <p:sldId id="277" r:id="rId35"/>
    <p:sldId id="329" r:id="rId36"/>
    <p:sldId id="319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3968B1E-5BF1-450C-9184-D01FDC220273}">
          <p14:sldIdLst>
            <p14:sldId id="274"/>
            <p14:sldId id="332"/>
            <p14:sldId id="275"/>
            <p14:sldId id="330"/>
            <p14:sldId id="321"/>
            <p14:sldId id="322"/>
            <p14:sldId id="323"/>
            <p14:sldId id="281"/>
            <p14:sldId id="327"/>
            <p14:sldId id="284"/>
            <p14:sldId id="325"/>
            <p14:sldId id="331"/>
            <p14:sldId id="324"/>
            <p14:sldId id="287"/>
            <p14:sldId id="288"/>
            <p14:sldId id="289"/>
            <p14:sldId id="290"/>
            <p14:sldId id="328"/>
            <p14:sldId id="291"/>
            <p14:sldId id="261"/>
            <p14:sldId id="260"/>
            <p14:sldId id="276"/>
            <p14:sldId id="257"/>
            <p14:sldId id="258"/>
            <p14:sldId id="271"/>
            <p14:sldId id="317"/>
            <p14:sldId id="306"/>
            <p14:sldId id="311"/>
            <p14:sldId id="314"/>
            <p14:sldId id="312"/>
            <p14:sldId id="316"/>
            <p14:sldId id="262"/>
            <p14:sldId id="268"/>
            <p14:sldId id="277"/>
            <p14:sldId id="329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1" end="3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>
        <p:scale>
          <a:sx n="80" d="100"/>
          <a:sy n="80" d="100"/>
        </p:scale>
        <p:origin x="-10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020827257703932"/>
          <c:y val="2.8060332808804059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pl-PL"/>
        </a:p>
      </c:txPr>
    </c:title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Skład powietrza</c:v>
                </c:pt>
              </c:strCache>
            </c:strRef>
          </c:tx>
          <c:explosion val="25"/>
          <c:dPt>
            <c:idx val="1"/>
            <c:bubble3D val="0"/>
            <c:explosion val="17"/>
          </c:dPt>
          <c:dPt>
            <c:idx val="2"/>
            <c:bubble3D val="0"/>
            <c:explosion val="0"/>
          </c:dPt>
          <c:cat>
            <c:strRef>
              <c:f>Arkusz1!$A$2:$A$4</c:f>
              <c:strCache>
                <c:ptCount val="3"/>
                <c:pt idx="0">
                  <c:v>azot</c:v>
                </c:pt>
                <c:pt idx="1">
                  <c:v>tlen</c:v>
                </c:pt>
                <c:pt idx="2">
                  <c:v>inne(np. argon, dwutlenek węgla, neon, hel itd.)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78.084000000000003</c:v>
                </c:pt>
                <c:pt idx="1">
                  <c:v>20.956</c:v>
                </c:pt>
                <c:pt idx="2">
                  <c:v>0.95999999999999763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96F56-7183-4694-ACE5-8E33A576F3F2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B5DE-F6FF-4423-BDA4-2721035EDB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7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B5DE-F6FF-4423-BDA4-2721035EDBB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B5DE-F6FF-4423-BDA4-2721035EDBB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B5DE-F6FF-4423-BDA4-2721035EDBB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B5DE-F6FF-4423-BDA4-2721035EDBB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F0E74-668A-4F09-A43B-0ABF309873A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CD880-8F80-441B-8F4B-D55B84B5295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B5DE-F6FF-4423-BDA4-2721035EDBB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98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637FF8-CCF1-4980-B90F-8E31786219DC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BF8F7B-5EC4-4BB0-9EE6-A8FDB818B0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00890"/>
            <a:ext cx="4139952" cy="29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0"/>
            <a:ext cx="9144000" cy="3168351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5400" b="1" dirty="0" smtClean="0">
              <a:latin typeface="Georgia" pitchFamily="18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400" b="1" dirty="0" smtClean="0">
                <a:latin typeface="Georgia" pitchFamily="18" charset="0"/>
                <a:cs typeface="Arial" pitchFamily="34" charset="0"/>
              </a:rPr>
              <a:t>CZYSTE POWIETRZE</a:t>
            </a:r>
            <a:r>
              <a:rPr lang="pl-PL" sz="5400" b="1" dirty="0">
                <a:latin typeface="Georgia" pitchFamily="18" charset="0"/>
                <a:cs typeface="Arial" pitchFamily="34" charset="0"/>
              </a:rPr>
              <a:t> </a:t>
            </a:r>
            <a:r>
              <a:rPr lang="pl-PL" sz="5400" b="1" dirty="0" smtClean="0">
                <a:latin typeface="Georgia" pitchFamily="18" charset="0"/>
                <a:cs typeface="Arial" pitchFamily="34" charset="0"/>
              </a:rPr>
              <a:t>– CZYSTA WODA</a:t>
            </a:r>
          </a:p>
        </p:txBody>
      </p:sp>
      <p:pic>
        <p:nvPicPr>
          <p:cNvPr id="39940" name="Picture 4" descr="Warzęcha, Żuraw, Warzęcha Różowa, Ptak, Woda Bi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07697"/>
            <a:ext cx="5004049" cy="295030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pl-PL" sz="2800" dirty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pl-PL" sz="2800" i="0" u="none" spc="2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GŁÓWNE ZANIECZYSZCZENIA CHEMICZNE WÓD I ICH ŹRÓDŁA</a:t>
            </a:r>
            <a:br>
              <a:rPr lang="pl-PL" sz="2800" i="0" u="none" spc="2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pl-PL" sz="2800" i="0" u="none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6" name="Group 3"/>
          <p:cNvGrpSpPr>
            <a:grpSpLocks noGrp="1"/>
          </p:cNvGrpSpPr>
          <p:nvPr/>
        </p:nvGrpSpPr>
        <p:grpSpPr bwMode="auto">
          <a:xfrm>
            <a:off x="0" y="908720"/>
            <a:ext cx="9144000" cy="4968552"/>
            <a:chOff x="-3" y="-3"/>
            <a:chExt cx="5187" cy="105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0" y="0"/>
              <a:ext cx="5181" cy="1044"/>
              <a:chOff x="0" y="0"/>
              <a:chExt cx="5181" cy="1044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832" cy="116"/>
                <a:chOff x="0" y="0"/>
                <a:chExt cx="1832" cy="116"/>
              </a:xfrm>
            </p:grpSpPr>
            <p:sp>
              <p:nvSpPr>
                <p:cNvPr id="61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600" b="1" i="0" u="none" dirty="0">
                      <a:latin typeface="Bookman Old Style" panose="02050604050505020204" pitchFamily="18" charset="0"/>
                    </a:rPr>
                    <a:t>Główne zanieczyszczenia chemiczne wód</a:t>
                  </a:r>
                </a:p>
              </p:txBody>
            </p:sp>
            <p:sp>
              <p:nvSpPr>
                <p:cNvPr id="62" name="Rectangle 7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832" y="0"/>
                <a:ext cx="3349" cy="116"/>
                <a:chOff x="1832" y="0"/>
                <a:chExt cx="3349" cy="116"/>
              </a:xfrm>
            </p:grpSpPr>
            <p:sp>
              <p:nvSpPr>
                <p:cNvPr id="59" name="Rectangle 9"/>
                <p:cNvSpPr>
                  <a:spLocks noChangeArrowheads="1"/>
                </p:cNvSpPr>
                <p:nvPr/>
              </p:nvSpPr>
              <p:spPr bwMode="auto">
                <a:xfrm>
                  <a:off x="1832" y="0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pPr algn="ctr"/>
                  <a:r>
                    <a:rPr lang="pl-PL" sz="1600" b="1" i="0" u="none" dirty="0">
                      <a:latin typeface="Bookman Old Style" panose="02050604050505020204" pitchFamily="18" charset="0"/>
                    </a:rPr>
                    <a:t>Źródła chemiczne zanieczyszczeń</a:t>
                  </a:r>
                </a:p>
              </p:txBody>
            </p:sp>
            <p:sp>
              <p:nvSpPr>
                <p:cNvPr id="6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2" y="0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0" y="116"/>
                <a:ext cx="1832" cy="116"/>
                <a:chOff x="0" y="116"/>
                <a:chExt cx="1832" cy="116"/>
              </a:xfrm>
            </p:grpSpPr>
            <p:sp>
              <p:nvSpPr>
                <p:cNvPr id="57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116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detergenty</a:t>
                  </a:r>
                </a:p>
              </p:txBody>
            </p:sp>
            <p:sp>
              <p:nvSpPr>
                <p:cNvPr id="58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116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1832" y="116"/>
                <a:ext cx="3349" cy="116"/>
                <a:chOff x="1832" y="116"/>
                <a:chExt cx="3349" cy="116"/>
              </a:xfrm>
            </p:grpSpPr>
            <p:sp>
              <p:nvSpPr>
                <p:cNvPr id="55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2" y="116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gospodarstwa domowe, pralnie, myjnie, przemysł papierniczy, farbiarski, gumowy, szklarski, tekstylny, budownictwo</a:t>
                  </a:r>
                </a:p>
              </p:txBody>
            </p:sp>
            <p:sp>
              <p:nvSpPr>
                <p:cNvPr id="56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2" y="116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0" y="232"/>
                <a:ext cx="1832" cy="116"/>
                <a:chOff x="0" y="232"/>
                <a:chExt cx="1832" cy="116"/>
              </a:xfrm>
            </p:grpSpPr>
            <p:sp>
              <p:nvSpPr>
                <p:cNvPr id="53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232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środki ochrony roślin - pestycydy, nawozy sztuczne (azotany, </a:t>
                  </a:r>
                  <a:r>
                    <a:rPr lang="pl-PL" sz="1400" b="1" i="0" u="none" dirty="0" smtClean="0">
                      <a:latin typeface="Book Antiqua" panose="02040602050305030304" pitchFamily="18" charset="0"/>
                    </a:rPr>
                    <a:t>fosforany</a:t>
                  </a:r>
                  <a:r>
                    <a:rPr lang="pl-PL" sz="1400" b="1" i="0" u="none" dirty="0">
                      <a:latin typeface="Book Antiqua" panose="02040602050305030304" pitchFamily="18" charset="0"/>
                    </a:rPr>
                    <a:t>)</a:t>
                  </a:r>
                </a:p>
              </p:txBody>
            </p:sp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1" y="232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832" y="232"/>
                <a:ext cx="3349" cy="116"/>
                <a:chOff x="1832" y="232"/>
                <a:chExt cx="3349" cy="116"/>
              </a:xfrm>
            </p:grpSpPr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2" y="232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przemysł chemiczny, rolnictwo i leśnictwo</a:t>
                  </a:r>
                </a:p>
              </p:txBody>
            </p:sp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2" y="232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0" y="348"/>
                <a:ext cx="1832" cy="116"/>
                <a:chOff x="0" y="348"/>
                <a:chExt cx="1832" cy="116"/>
              </a:xfrm>
            </p:grpSpPr>
            <p:sp>
              <p:nvSpPr>
                <p:cNvPr id="49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348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fenole</a:t>
                  </a:r>
                </a:p>
              </p:txBody>
            </p:sp>
            <p:sp>
              <p:nvSpPr>
                <p:cNvPr id="50" name="Rectangle 25"/>
                <p:cNvSpPr>
                  <a:spLocks noChangeArrowheads="1"/>
                </p:cNvSpPr>
                <p:nvPr/>
              </p:nvSpPr>
              <p:spPr bwMode="auto">
                <a:xfrm>
                  <a:off x="1" y="348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832" y="348"/>
                <a:ext cx="3349" cy="116"/>
                <a:chOff x="1832" y="348"/>
                <a:chExt cx="3349" cy="116"/>
              </a:xfrm>
            </p:grpSpPr>
            <p:sp>
              <p:nvSpPr>
                <p:cNvPr id="47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2" y="348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przemysł chemiczny, spożywczy, ścieki komunalne, rafinerie, koksownie, gazownie, </a:t>
                  </a:r>
                  <a:r>
                    <a:rPr lang="pl-PL" sz="1400" b="1" i="0" u="none" dirty="0" err="1">
                      <a:latin typeface="Book Antiqua" panose="02040602050305030304" pitchFamily="18" charset="0"/>
                    </a:rPr>
                    <a:t>garbiarnie</a:t>
                  </a:r>
                  <a:endParaRPr lang="pl-PL" sz="1400" b="1" i="0" u="none" dirty="0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48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2" y="348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0" y="464"/>
                <a:ext cx="1832" cy="116"/>
                <a:chOff x="0" y="464"/>
                <a:chExt cx="1832" cy="116"/>
              </a:xfrm>
            </p:grpSpPr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464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związki metali ciężkich (Hg, Cd, Cr, Mn, Cu, Fe)</a:t>
                  </a:r>
                </a:p>
              </p:txBody>
            </p:sp>
            <p:sp>
              <p:nvSpPr>
                <p:cNvPr id="46" name="Rectangle 31"/>
                <p:cNvSpPr>
                  <a:spLocks noChangeArrowheads="1"/>
                </p:cNvSpPr>
                <p:nvPr/>
              </p:nvSpPr>
              <p:spPr bwMode="auto">
                <a:xfrm>
                  <a:off x="1" y="464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1832" y="464"/>
                <a:ext cx="3349" cy="116"/>
                <a:chOff x="1832" y="464"/>
                <a:chExt cx="3349" cy="116"/>
              </a:xfrm>
            </p:grpSpPr>
            <p:sp>
              <p:nvSpPr>
                <p:cNvPr id="43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2" y="464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transport samochodowy, ścieki przemysłowe, </a:t>
                  </a:r>
                  <a:r>
                    <a:rPr lang="pl-PL" sz="1400" b="1" i="0" u="none" dirty="0" err="1">
                      <a:latin typeface="Book Antiqua" panose="02040602050305030304" pitchFamily="18" charset="0"/>
                    </a:rPr>
                    <a:t>garbiarnie</a:t>
                  </a:r>
                  <a:r>
                    <a:rPr lang="pl-PL" sz="1400" b="1" i="0" u="none" dirty="0">
                      <a:latin typeface="Book Antiqua" panose="02040602050305030304" pitchFamily="18" charset="0"/>
                    </a:rPr>
                    <a:t>, metalurgia, górnictwo, hutnictwo</a:t>
                  </a:r>
                </a:p>
              </p:txBody>
            </p:sp>
            <p:sp>
              <p:nvSpPr>
                <p:cNvPr id="44" name="Rectangle 34"/>
                <p:cNvSpPr>
                  <a:spLocks noChangeArrowheads="1"/>
                </p:cNvSpPr>
                <p:nvPr/>
              </p:nvSpPr>
              <p:spPr bwMode="auto">
                <a:xfrm>
                  <a:off x="1832" y="464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0" y="580"/>
                <a:ext cx="1832" cy="116"/>
                <a:chOff x="0" y="580"/>
                <a:chExt cx="1832" cy="116"/>
              </a:xfrm>
            </p:grpSpPr>
            <p:sp>
              <p:nvSpPr>
                <p:cNvPr id="41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580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węglowodory aromatyczne</a:t>
                  </a:r>
                </a:p>
              </p:txBody>
            </p:sp>
            <p:sp>
              <p:nvSpPr>
                <p:cNvPr id="42" name="Rectangle 37"/>
                <p:cNvSpPr>
                  <a:spLocks noChangeArrowheads="1"/>
                </p:cNvSpPr>
                <p:nvPr/>
              </p:nvSpPr>
              <p:spPr bwMode="auto">
                <a:xfrm>
                  <a:off x="1" y="580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832" y="580"/>
                <a:ext cx="3349" cy="116"/>
                <a:chOff x="1832" y="580"/>
                <a:chExt cx="3349" cy="116"/>
              </a:xfrm>
            </p:grpSpPr>
            <p:sp>
              <p:nvSpPr>
                <p:cNvPr id="39" name="Rectangle 39"/>
                <p:cNvSpPr>
                  <a:spLocks noChangeArrowheads="1"/>
                </p:cNvSpPr>
                <p:nvPr/>
              </p:nvSpPr>
              <p:spPr bwMode="auto">
                <a:xfrm>
                  <a:off x="1832" y="580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petrochemia, przemysł chemiczny</a:t>
                  </a:r>
                </a:p>
              </p:txBody>
            </p:sp>
            <p:sp>
              <p:nvSpPr>
                <p:cNvPr id="40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2" y="580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0" y="696"/>
                <a:ext cx="1832" cy="116"/>
                <a:chOff x="0" y="696"/>
                <a:chExt cx="1832" cy="116"/>
              </a:xfrm>
            </p:grpSpPr>
            <p:sp>
              <p:nvSpPr>
                <p:cNvPr id="37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696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radioizotopy (</a:t>
                  </a:r>
                  <a:r>
                    <a:rPr lang="pl-PL" sz="1400" b="1" i="0" u="none" dirty="0" err="1">
                      <a:latin typeface="Book Antiqua" panose="02040602050305030304" pitchFamily="18" charset="0"/>
                    </a:rPr>
                    <a:t>radanu</a:t>
                  </a:r>
                  <a:r>
                    <a:rPr lang="pl-PL" sz="1400" b="1" i="0" u="none" dirty="0">
                      <a:latin typeface="Book Antiqua" panose="02040602050305030304" pitchFamily="18" charset="0"/>
                    </a:rPr>
                    <a:t>, strontu)</a:t>
                  </a:r>
                </a:p>
              </p:txBody>
            </p:sp>
            <p:sp>
              <p:nvSpPr>
                <p:cNvPr id="38" name="Rectangle 43"/>
                <p:cNvSpPr>
                  <a:spLocks noChangeArrowheads="1"/>
                </p:cNvSpPr>
                <p:nvPr/>
              </p:nvSpPr>
              <p:spPr bwMode="auto">
                <a:xfrm>
                  <a:off x="1" y="696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Group 44"/>
              <p:cNvGrpSpPr>
                <a:grpSpLocks/>
              </p:cNvGrpSpPr>
              <p:nvPr/>
            </p:nvGrpSpPr>
            <p:grpSpPr bwMode="auto">
              <a:xfrm>
                <a:off x="1832" y="696"/>
                <a:ext cx="3349" cy="116"/>
                <a:chOff x="1832" y="696"/>
                <a:chExt cx="3349" cy="116"/>
              </a:xfrm>
            </p:grpSpPr>
            <p:sp>
              <p:nvSpPr>
                <p:cNvPr id="35" name="Rectangle 45"/>
                <p:cNvSpPr>
                  <a:spLocks noChangeArrowheads="1"/>
                </p:cNvSpPr>
                <p:nvPr/>
              </p:nvSpPr>
              <p:spPr bwMode="auto">
                <a:xfrm>
                  <a:off x="1832" y="696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eksplozje jądrowe, przemysł zbrojeniowy, odpady, ścieki</a:t>
                  </a: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/>
              </p:nvSpPr>
              <p:spPr bwMode="auto">
                <a:xfrm>
                  <a:off x="1832" y="696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0" y="812"/>
                <a:ext cx="1832" cy="116"/>
                <a:chOff x="0" y="812"/>
                <a:chExt cx="1832" cy="116"/>
              </a:xfrm>
            </p:grpSpPr>
            <p:sp>
              <p:nvSpPr>
                <p:cNvPr id="33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812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cyjanki</a:t>
                  </a:r>
                </a:p>
              </p:txBody>
            </p:sp>
            <p:sp>
              <p:nvSpPr>
                <p:cNvPr id="34" name="Rectangle 49"/>
                <p:cNvSpPr>
                  <a:spLocks noChangeArrowheads="1"/>
                </p:cNvSpPr>
                <p:nvPr/>
              </p:nvSpPr>
              <p:spPr bwMode="auto">
                <a:xfrm>
                  <a:off x="1" y="812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4" name="Group 50"/>
              <p:cNvGrpSpPr>
                <a:grpSpLocks/>
              </p:cNvGrpSpPr>
              <p:nvPr/>
            </p:nvGrpSpPr>
            <p:grpSpPr bwMode="auto">
              <a:xfrm>
                <a:off x="1832" y="812"/>
                <a:ext cx="3349" cy="116"/>
                <a:chOff x="1832" y="812"/>
                <a:chExt cx="3349" cy="116"/>
              </a:xfrm>
            </p:grpSpPr>
            <p:sp>
              <p:nvSpPr>
                <p:cNvPr id="31" name="Rectangle 51"/>
                <p:cNvSpPr>
                  <a:spLocks noChangeArrowheads="1"/>
                </p:cNvSpPr>
                <p:nvPr/>
              </p:nvSpPr>
              <p:spPr bwMode="auto">
                <a:xfrm>
                  <a:off x="1832" y="812"/>
                  <a:ext cx="3349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 smtClean="0">
                      <a:latin typeface="Book Antiqua" panose="02040602050305030304" pitchFamily="18" charset="0"/>
                    </a:rPr>
                    <a:t>galwanizernia</a:t>
                  </a:r>
                  <a:endParaRPr lang="pl-PL" sz="1400" b="1" i="0" u="none" dirty="0"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2" y="812"/>
                  <a:ext cx="3349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5" name="Group 53"/>
              <p:cNvGrpSpPr>
                <a:grpSpLocks/>
              </p:cNvGrpSpPr>
              <p:nvPr/>
            </p:nvGrpSpPr>
            <p:grpSpPr bwMode="auto">
              <a:xfrm>
                <a:off x="0" y="928"/>
                <a:ext cx="1832" cy="116"/>
                <a:chOff x="0" y="928"/>
                <a:chExt cx="1832" cy="116"/>
              </a:xfrm>
            </p:grpSpPr>
            <p:sp>
              <p:nvSpPr>
                <p:cNvPr id="29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928"/>
                  <a:ext cx="1832" cy="116"/>
                </a:xfrm>
                <a:prstGeom prst="rect">
                  <a:avLst/>
                </a:prstGeom>
                <a:noFill/>
                <a:ln w="9525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7" dist="17961" dir="13500000">
                    <a:srgbClr val="630014"/>
                  </a:prstShdw>
                </a:effectLst>
              </p:spPr>
              <p:txBody>
                <a:bodyPr anchor="ctr"/>
                <a:lstStyle/>
                <a:p>
                  <a:r>
                    <a:rPr lang="pl-PL" sz="1400" b="1" i="0" u="none" dirty="0">
                      <a:latin typeface="Book Antiqua" panose="02040602050305030304" pitchFamily="18" charset="0"/>
                    </a:rPr>
                    <a:t>benzyna, nafta, olej, ropa naftowa, smary</a:t>
                  </a:r>
                </a:p>
              </p:txBody>
            </p:sp>
            <p:sp>
              <p:nvSpPr>
                <p:cNvPr id="30" name="Rectangle 55"/>
                <p:cNvSpPr>
                  <a:spLocks noChangeArrowheads="1"/>
                </p:cNvSpPr>
                <p:nvPr/>
              </p:nvSpPr>
              <p:spPr bwMode="auto">
                <a:xfrm>
                  <a:off x="1" y="928"/>
                  <a:ext cx="1831" cy="116"/>
                </a:xfrm>
                <a:prstGeom prst="rect">
                  <a:avLst/>
                </a:prstGeom>
                <a:noFill/>
                <a:ln w="7">
                  <a:solidFill>
                    <a:srgbClr val="A50021"/>
                  </a:solidFill>
                  <a:miter lim="800000"/>
                  <a:headEnd/>
                  <a:tailEnd/>
                </a:ln>
                <a:effectLst>
                  <a:prstShdw prst="shdw18" dist="17961" dir="13500000">
                    <a:srgbClr val="A50021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pl-PL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7" name="Rectangle 57"/>
              <p:cNvSpPr>
                <a:spLocks noChangeArrowheads="1"/>
              </p:cNvSpPr>
              <p:nvPr/>
            </p:nvSpPr>
            <p:spPr bwMode="auto">
              <a:xfrm>
                <a:off x="1832" y="928"/>
                <a:ext cx="3349" cy="116"/>
              </a:xfrm>
              <a:prstGeom prst="rect">
                <a:avLst/>
              </a:prstGeom>
              <a:noFill/>
              <a:ln w="9525">
                <a:solidFill>
                  <a:srgbClr val="A50021"/>
                </a:solidFill>
                <a:miter lim="800000"/>
                <a:headEnd/>
                <a:tailEnd/>
              </a:ln>
              <a:effectLst>
                <a:prstShdw prst="shdw17" dist="17961" dir="13500000">
                  <a:srgbClr val="630014"/>
                </a:prstShdw>
              </a:effectLst>
            </p:spPr>
            <p:txBody>
              <a:bodyPr anchor="ctr"/>
              <a:lstStyle/>
              <a:p>
                <a:r>
                  <a:rPr lang="pl-PL" sz="1400" b="1" i="0" u="none" dirty="0" smtClean="0">
                    <a:latin typeface="Book Antiqua" panose="02040602050305030304" pitchFamily="18" charset="0"/>
                  </a:rPr>
                  <a:t>komunikacja, </a:t>
                </a:r>
                <a:r>
                  <a:rPr lang="pl-PL" sz="1400" b="1" i="0" u="none" dirty="0">
                    <a:latin typeface="Book Antiqua" panose="02040602050305030304" pitchFamily="18" charset="0"/>
                  </a:rPr>
                  <a:t>transport samochodowy i wodny, awarie i katastrofy tankowców, platform wiertniczych, przemysł </a:t>
                </a:r>
                <a:r>
                  <a:rPr lang="pl-PL" sz="1400" b="1" i="0" u="none" dirty="0" smtClean="0">
                    <a:latin typeface="Book Antiqua" panose="02040602050305030304" pitchFamily="18" charset="0"/>
                  </a:rPr>
                  <a:t>paliwowo-energetyczny</a:t>
                </a:r>
                <a:endParaRPr lang="pl-PL" sz="1400" b="1" i="0" u="none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-3" y="-3"/>
              <a:ext cx="5187" cy="1050"/>
            </a:xfrm>
            <a:prstGeom prst="rect">
              <a:avLst/>
            </a:prstGeom>
            <a:noFill/>
            <a:ln w="11112">
              <a:solidFill>
                <a:srgbClr val="A50021"/>
              </a:solidFill>
              <a:miter lim="800000"/>
              <a:headEnd/>
              <a:tailEnd/>
            </a:ln>
            <a:effectLst>
              <a:prstShdw prst="shdw18" dist="17961" dir="13500000">
                <a:srgbClr val="A50021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>
                <a:defRPr/>
              </a:pPr>
              <a:endPara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744" y="-206375"/>
            <a:ext cx="9361488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Arial" pitchFamily="34" charset="0"/>
              </a:rPr>
              <a:t>Zagrożenie dla człowieka, powodowane przez skażoną wodę, ma dwa aspekty:</a:t>
            </a:r>
          </a:p>
          <a:p>
            <a:pPr algn="ctr">
              <a:lnSpc>
                <a:spcPct val="150000"/>
              </a:lnSpc>
              <a:defRPr/>
            </a:pPr>
            <a:endParaRPr lang="pl-PL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CommonBullets" pitchFamily="34" charset="2"/>
              <a:buChar char="I"/>
              <a:defRPr/>
            </a:pPr>
            <a:r>
              <a:rPr lang="pl-PL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Arial" pitchFamily="34" charset="0"/>
              </a:rPr>
              <a:t> zagrożenie bezpośrednie spowodowane wprowadzeniem do organizmu wraz z wodą szkodliwych substancji,</a:t>
            </a:r>
          </a:p>
          <a:p>
            <a:pPr algn="ctr">
              <a:lnSpc>
                <a:spcPct val="150000"/>
              </a:lnSpc>
              <a:defRPr/>
            </a:pPr>
            <a:endParaRPr lang="pl-PL" dirty="0" smtClean="0">
              <a:ln>
                <a:solidFill>
                  <a:schemeClr val="tx1"/>
                </a:solidFill>
              </a:ln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CommonBullets" pitchFamily="34" charset="2"/>
              <a:buChar char="I"/>
              <a:defRPr/>
            </a:pPr>
            <a:r>
              <a:rPr lang="pl-PL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Arial" pitchFamily="34" charset="0"/>
              </a:rPr>
              <a:t> zagrożenie pośrednie, powodujące wymieranie roślin i zwierząt, nie tylko wodnych, ale też lądowych.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t="14703"/>
          <a:stretch>
            <a:fillRect/>
          </a:stretch>
        </p:blipFill>
        <p:spPr bwMode="auto">
          <a:xfrm>
            <a:off x="1587" y="548680"/>
            <a:ext cx="9142413" cy="58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Georgia" pitchFamily="18" charset="0"/>
              </a:rPr>
              <a:t>SKUTKI ZANIECZYSZCZEŃ WODY</a:t>
            </a:r>
            <a:endParaRPr lang="pl-PL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109728" indent="0" algn="just" eaLnBrk="1" hangingPunct="1">
              <a:lnSpc>
                <a:spcPct val="150000"/>
              </a:lnSpc>
              <a:buNone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109728" indent="0" algn="just" eaLnBrk="1" hangingPunct="1">
              <a:lnSpc>
                <a:spcPct val="150000"/>
              </a:lnSpc>
              <a:buNone/>
              <a:defRPr/>
            </a:pPr>
            <a: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  <a:t>Naturalna zdolność wód do samooczyszczania się polegająca na przemianie związków organicznych pod wpływem tlenu w nieorganiczne związki mineralne – mineralizacja – nie wystarcza do ich oczyszczania.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pc="2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OCZYSZCZANIE I UZDATNIANIE WODY</a:t>
            </a:r>
            <a:endParaRPr lang="pl-PL" spc="2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31718"/>
              </p:ext>
            </p:extLst>
          </p:nvPr>
        </p:nvGraphicFramePr>
        <p:xfrm>
          <a:off x="5364088" y="4293096"/>
          <a:ext cx="3635896" cy="23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Obraz - mapa bitowa" r:id="rId3" imgW="4525007" imgH="2962689" progId="PBrush">
                  <p:embed/>
                </p:oleObj>
              </mc:Choice>
              <mc:Fallback>
                <p:oleObj name="Obraz - mapa bitowa" r:id="rId3" imgW="4525007" imgH="2962689" progId="PBrush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293096"/>
                        <a:ext cx="3635896" cy="2380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0388" dir="6993903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 eaLnBrk="1" hangingPunct="1">
              <a:lnSpc>
                <a:spcPct val="150000"/>
              </a:lnSpc>
              <a:buNone/>
              <a:defRPr/>
            </a:pPr>
            <a:r>
              <a:rPr lang="pl-PL" sz="2600" dirty="0" smtClean="0">
                <a:latin typeface="Bookman Old Style" panose="02050604050505020204" pitchFamily="18" charset="0"/>
                <a:cs typeface="Arial" pitchFamily="34" charset="0"/>
              </a:rPr>
              <a:t>Chemiczne metody oczyszczania wód polegają </a:t>
            </a:r>
            <a:br>
              <a:rPr lang="pl-PL" sz="2600" dirty="0" smtClean="0">
                <a:latin typeface="Bookman Old Style" panose="02050604050505020204" pitchFamily="18" charset="0"/>
                <a:cs typeface="Arial" pitchFamily="34" charset="0"/>
              </a:rPr>
            </a:br>
            <a:r>
              <a:rPr lang="pl-PL" sz="2600" dirty="0" smtClean="0">
                <a:latin typeface="Bookman Old Style" panose="02050604050505020204" pitchFamily="18" charset="0"/>
                <a:cs typeface="Arial" pitchFamily="34" charset="0"/>
              </a:rPr>
              <a:t>na przeprowadzeniu reakcji usuwających zanieczyszczenia, zobojętnianiu ich kwaśnego odczynu, a także chlorowaniu jej lub ozonowaniu w celach bakteriobójczych.</a:t>
            </a:r>
          </a:p>
          <a:p>
            <a:pPr algn="just" eaLnBrk="1" hangingPunct="1">
              <a:buNone/>
              <a:defRPr/>
            </a:pPr>
            <a:endParaRPr lang="pl-PL" sz="2400" dirty="0" smtClean="0"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pl-PL" sz="3600" spc="2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OCZYSZCZANIE I UZDATNIANIE WODY</a:t>
            </a:r>
            <a:endParaRPr lang="pl-PL" sz="3600" spc="2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5636" name="Picture 36" descr="C:\Users\Lenovo\AppData\Local\Microsoft\Windows\Temporary Internet Files\Content.IE5\QS9MUBRP\Water_droplet_blue_bg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657" y="4456354"/>
            <a:ext cx="3601343" cy="240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spc="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pitchFamily="34" charset="0"/>
              </a:rPr>
              <a:t>SPOSOBY OCHRONY CZYSTOŚCI WÓD</a:t>
            </a:r>
            <a:endParaRPr lang="pl-PL" sz="3600" spc="2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894" y="1268760"/>
            <a:ext cx="8821923" cy="36471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200" dirty="0" smtClean="0">
                <a:effectLst/>
                <a:latin typeface="Bookman Old Style" panose="02050604050505020204" pitchFamily="18" charset="0"/>
                <a:cs typeface="Arial" pitchFamily="34" charset="0"/>
              </a:rPr>
              <a:t>zabezpieczenie wód przed dostawaniem się do nich nawozów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200" dirty="0" smtClean="0">
                <a:effectLst/>
                <a:latin typeface="Bookman Old Style" panose="02050604050505020204" pitchFamily="18" charset="0"/>
                <a:cs typeface="Arial" pitchFamily="34" charset="0"/>
              </a:rPr>
              <a:t>stosowanie zamkniętych obiegów wodnych w produkcji przemysłowej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200" dirty="0" smtClean="0">
                <a:effectLst/>
                <a:latin typeface="Bookman Old Style" panose="02050604050505020204" pitchFamily="18" charset="0"/>
                <a:cs typeface="Arial" pitchFamily="34" charset="0"/>
              </a:rPr>
              <a:t>oczyszczanie ścieków: mechaniczne (usuwanie ciał stałych), chemiczne (odkażanie, wytrącanie, neutralizacja), biologiczne wykorzystanie mikroorganizmów, np. bakterii.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200" dirty="0" smtClean="0">
              <a:effectLst/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453650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Georgia" pitchFamily="18" charset="0"/>
              </a:rPr>
              <a:t>CIEKAWOSTKA!</a:t>
            </a:r>
            <a:r>
              <a:rPr lang="pl-PL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pl-PL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Georgia" pitchFamily="18" charset="0"/>
              </a:rPr>
              <a:t>Czy wiesz, że w Polsce tylko 20% zakupionych olejów samochodowych wraca w recyclingu z powrotem do rafinerii? Pozostałe 80% jest wylewana prosto do kanałów i gleby, która trafia bezpośrednio do rzek. 1l oleju zatruwa 40 000l wod</a:t>
            </a:r>
            <a:r>
              <a:rPr lang="pl-PL" dirty="0" smtClean="0">
                <a:solidFill>
                  <a:schemeClr val="tx1"/>
                </a:solidFill>
              </a:rPr>
              <a:t>y!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oz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10100" y="3429000"/>
            <a:ext cx="4533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4800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P A M I Ę T A J 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980728"/>
            <a:ext cx="6768752" cy="30963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Woda jest substancją niezwykłą, bardzo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cenną i</a:t>
            </a:r>
            <a:r>
              <a:rPr kumimoji="0" lang="pl-PL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niezastąpioną, a jej</a:t>
            </a:r>
            <a:r>
              <a:rPr kumimoji="0" lang="pl-PL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występowanie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na</a:t>
            </a:r>
            <a:r>
              <a:rPr kumimoji="0" lang="pl-PL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Ziemi jest gwarantem życia oraz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wszelkiego</a:t>
            </a:r>
            <a: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rozwoju w środowisku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przyrodniczym.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818651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/>
              <a:t>21 marca obchodziliśmy Pierwszy Dzień Wiosny. Dzisiaj ta piękna pora roku naprawdę cieszy nasze oczy różnymi barwami od soczystej zieleni traw i liści po kolorowe kwiaty drzew i krzewów.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/>
              <a:t>Zachwycając się pięknem wiosennej przyrody, nie możemy zapominać o konieczności dbania o nią,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dbania o </a:t>
            </a:r>
            <a:r>
              <a:rPr lang="pl-PL" dirty="0" smtClean="0"/>
              <a:t>nasze środowisko. W dniu 22 kwietnia, gdy obchodzimy Dzień Ziemi chcemy szczególnie zwrócić Waszą uwagę na konieczność zachowania czystości wód i powietrza. 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/>
              <a:t>Zapraszamy do obejrzenia naszej prezentacji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13418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pl-PL" sz="4800" spc="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POWIETRZE</a:t>
            </a:r>
            <a:endParaRPr lang="pl-PL" sz="4800" spc="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CZYM SĄ ZANIECZYSZCZENIA POWIETRZA?</a:t>
            </a:r>
            <a:endParaRPr lang="pl-PL" sz="1600" spc="200" dirty="0">
              <a:latin typeface="Georg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041985"/>
            <a:ext cx="86061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  <a:t>Zanieczyszczeniami powietrza są: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  <a:t>wszelkie substancje (gazy, ciecze, ciała stałe), które znajdują się w powietrzu atmosferycznym, ale nie są jego naturalnymi składnikami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  <a:t>substancje będące jego naturalnymi składnikami, ale występujące w znacznie zwiększonych ilościach.</a:t>
            </a:r>
            <a:br>
              <a:rPr lang="pl-PL" sz="2400" dirty="0" smtClean="0">
                <a:latin typeface="Bookman Old Style" panose="02050604050505020204" pitchFamily="18" charset="0"/>
                <a:cs typeface="Arial" pitchFamily="34" charset="0"/>
              </a:rPr>
            </a:br>
            <a:endParaRPr lang="pl-PL" sz="2400" dirty="0" smtClean="0"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96" y="4748915"/>
            <a:ext cx="7825211" cy="21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  <a:cs typeface="Arial" pitchFamily="34" charset="0"/>
              </a:rPr>
              <a:t>CZYM SĄ ZANIECZYSZCZENIA POWIETRZA?</a:t>
            </a:r>
            <a:endParaRPr lang="pl-PL" sz="36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134076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1. Gazy i pary związków chemicznych, np. tlenki węgla (CO, CO</a:t>
            </a:r>
            <a:r>
              <a:rPr lang="pl-PL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 siarki (SO</a:t>
            </a:r>
            <a:r>
              <a:rPr lang="pl-PL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SO</a:t>
            </a:r>
            <a:r>
              <a:rPr lang="pl-PL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 i azotu (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pl-PL" sz="20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 fluor (F), ozon (O</a:t>
            </a:r>
            <a:r>
              <a:rPr lang="pl-PL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 radon (Rn), amoniak (NH</a:t>
            </a:r>
            <a:r>
              <a:rPr lang="pl-PL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 węglowodory i ich pochodne chlorowe, fenole.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2. Drobne kropelki cieczy, np. kropelki zasad, kwasów, rozpuszczalników.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3. Drobne ciała stałe, np. popioły, pyły, związki metali ciężkich, sadze, stałe związki organiczne, azbest, pestycydy.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4. Mikroorganizmy, których ilość lub rodzaj nie jest charakterystyczny dla naturalnego składu powietrza, makroorganizmy (np. grzyby) wraz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 produktami ich metabolizmu.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ul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22443"/>
            <a:ext cx="3718176" cy="2619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pole tekstowe 16"/>
          <p:cNvSpPr txBox="1"/>
          <p:nvPr/>
        </p:nvSpPr>
        <p:spPr>
          <a:xfrm>
            <a:off x="1547664" y="4725144"/>
            <a:ext cx="6986642" cy="10156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rozkład materii organicznej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pylenie pustyni lub przesuszonych gleb uprawnych</a:t>
            </a:r>
          </a:p>
        </p:txBody>
      </p:sp>
      <p:pic>
        <p:nvPicPr>
          <p:cNvPr id="18" name="Obraz 17" descr="Forest Fir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4295" y="1340768"/>
            <a:ext cx="4232161" cy="260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325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Georgia" pitchFamily="18" charset="0"/>
              </a:rPr>
              <a:t>NATURALNE ZANIECZYSZCZENIA POWIETRZA</a:t>
            </a:r>
            <a:endParaRPr lang="pl-PL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860032" y="4149080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72318" y="3954111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erupcje wulkaniczne 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932040" y="3789039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pożary lasów lub stepów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237402"/>
            <a:ext cx="4536505" cy="332398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P</a:t>
            </a: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owstają one jako uboczny skutek działalności człowieka, związanej z: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przemysłem (elektrownie, huty, kopalnie i cementownie)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transportem</a:t>
            </a:r>
            <a:endParaRPr lang="pl-PL" sz="2000" dirty="0">
              <a:solidFill>
                <a:schemeClr val="tx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rolnictwem</a:t>
            </a:r>
            <a:endParaRPr lang="pl-PL" sz="2000" dirty="0">
              <a:solidFill>
                <a:schemeClr val="tx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górnictwem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807" y="1237402"/>
            <a:ext cx="3306173" cy="24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bel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635659"/>
            <a:ext cx="3131839" cy="222234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ANTROPOGENICZNE</a:t>
            </a:r>
            <a:br>
              <a:rPr lang="pl-PL" sz="36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ZANIECZYSZCZENIA POWIETRZA</a:t>
            </a:r>
            <a:endParaRPr lang="pl-PL" sz="36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818807" y="123740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Book Antiqua" panose="02040602050305030304" pitchFamily="18" charset="0"/>
                <a:cs typeface="Arial" pitchFamily="34" charset="0"/>
              </a:rPr>
              <a:t>rolnictwo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763688" y="464441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Book Antiqua" panose="02040602050305030304" pitchFamily="18" charset="0"/>
              </a:rPr>
              <a:t>przemysł</a:t>
            </a:r>
            <a:endParaRPr lang="pl-PL" dirty="0">
              <a:latin typeface="Book Antiqua" panose="0204060205030503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95936" y="3717032"/>
            <a:ext cx="5129044" cy="31409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l-PL" sz="2000" dirty="0">
                <a:latin typeface="Book Antiqua" panose="02040602050305030304" pitchFamily="18" charset="0"/>
              </a:rPr>
              <a:t>Największe znaczenie ma spalanie paliw dla celów grzewczych, przemysłowych </a:t>
            </a:r>
            <a:r>
              <a:rPr lang="pl-PL" sz="2000" dirty="0" smtClean="0">
                <a:latin typeface="Book Antiqua" panose="02040602050305030304" pitchFamily="18" charset="0"/>
              </a:rPr>
              <a:t/>
            </a:r>
            <a:br>
              <a:rPr lang="pl-PL" sz="2000" dirty="0" smtClean="0">
                <a:latin typeface="Book Antiqua" panose="02040602050305030304" pitchFamily="18" charset="0"/>
              </a:rPr>
            </a:br>
            <a:r>
              <a:rPr lang="pl-PL" sz="2000" dirty="0" smtClean="0">
                <a:latin typeface="Book Antiqua" panose="02040602050305030304" pitchFamily="18" charset="0"/>
              </a:rPr>
              <a:t>i transportowych</a:t>
            </a:r>
            <a:r>
              <a:rPr lang="pl-PL" sz="2000" dirty="0">
                <a:latin typeface="Book Antiqua" panose="020406020503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Book Antiqua" panose="02040602050305030304" pitchFamily="18" charset="0"/>
              </a:rPr>
              <a:t>Z przemysłu pochodzą ponadto zanieczyszczenia związane z procesami technologicznymi, a także z awariami </a:t>
            </a:r>
            <a:r>
              <a:rPr lang="pl-PL" sz="2000" dirty="0" smtClean="0">
                <a:latin typeface="Book Antiqua" panose="02040602050305030304" pitchFamily="18" charset="0"/>
              </a:rPr>
              <a:t/>
            </a:r>
            <a:br>
              <a:rPr lang="pl-PL" sz="2000" dirty="0" smtClean="0">
                <a:latin typeface="Book Antiqua" panose="02040602050305030304" pitchFamily="18" charset="0"/>
              </a:rPr>
            </a:br>
            <a:r>
              <a:rPr lang="pl-PL" sz="2000" dirty="0" smtClean="0">
                <a:latin typeface="Book Antiqua" panose="02040602050305030304" pitchFamily="18" charset="0"/>
              </a:rPr>
              <a:t>i </a:t>
            </a:r>
            <a:r>
              <a:rPr lang="pl-PL" sz="2000" dirty="0">
                <a:latin typeface="Book Antiqua" panose="02040602050305030304" pitchFamily="18" charset="0"/>
              </a:rPr>
              <a:t>wypadkami.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860032" y="357301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Pyły powstają też przy tarciu. </a:t>
            </a:r>
            <a:b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Są wśród nich niezwykle groźne, rakotwórcze włókienka azbestu.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30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0" y="3068960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Głównym </a:t>
            </a:r>
            <a:r>
              <a:rPr lang="pl-PL" sz="2000" dirty="0" err="1" smtClean="0">
                <a:latin typeface="Book Antiqua" panose="02040602050305030304" pitchFamily="18" charset="0"/>
                <a:cs typeface="Arial" pitchFamily="34" charset="0"/>
              </a:rPr>
              <a:t>antropogennym</a:t>
            </a: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 źródłem pyłów jest przemysł, zwłaszcza: </a:t>
            </a:r>
            <a:endParaRPr lang="pl-PL" sz="2000" dirty="0"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energetyka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przemysł metalurgiczny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Book Antiqua" panose="02040602050305030304" pitchFamily="18" charset="0"/>
                <a:cs typeface="Arial" pitchFamily="34" charset="0"/>
              </a:rPr>
              <a:t>przemysł materiałów budowlanych (cementowy).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948264" y="25649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ły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012160" y="3068960"/>
            <a:ext cx="163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Book Antiqua" panose="02040602050305030304" pitchFamily="18" charset="0"/>
                <a:cs typeface="Arial" pitchFamily="34" charset="0"/>
              </a:rPr>
              <a:t>pyły  azbestu </a:t>
            </a:r>
            <a:endParaRPr lang="pl-PL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935 3.7037E-6 L 5E-6 3.7037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114" y="2924944"/>
            <a:ext cx="5586886" cy="3933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07950" y="142875"/>
            <a:ext cx="88566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pl-PL" altLang="pl-PL" sz="2000" b="1" dirty="0" smtClean="0">
              <a:solidFill>
                <a:srgbClr val="F61828"/>
              </a:solidFill>
              <a:effectLst/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l-PL" altLang="pl-PL" sz="2000" b="1" dirty="0" smtClean="0">
              <a:solidFill>
                <a:srgbClr val="F61828"/>
              </a:solidFill>
              <a:effectLst/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pl-PL" altLang="pl-PL" sz="1200" b="1" dirty="0">
              <a:solidFill>
                <a:srgbClr val="F61828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sz="2200" b="1" dirty="0" smtClean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Efekt </a:t>
            </a:r>
            <a:r>
              <a:rPr lang="pl-PL" altLang="pl-PL" sz="2200" b="1" dirty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cieplarniany</a:t>
            </a:r>
            <a:r>
              <a:rPr lang="pl-PL" altLang="pl-PL" sz="2200" b="1" dirty="0">
                <a:effectLst/>
                <a:latin typeface="Book Antiqua" panose="02040602050305030304" pitchFamily="18" charset="0"/>
              </a:rPr>
              <a:t> </a:t>
            </a:r>
            <a:r>
              <a:rPr lang="pl-PL" altLang="pl-PL" sz="2200" b="1" dirty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(zwany szklarniowym)</a:t>
            </a:r>
            <a:r>
              <a:rPr lang="pl-PL" altLang="pl-PL" sz="2200" dirty="0">
                <a:effectLst/>
                <a:latin typeface="Book Antiqua" panose="02040602050305030304" pitchFamily="18" charset="0"/>
              </a:rPr>
              <a:t> – spowodowany jest emisją do atmosfery głównie dwutlenku węgla, metanu </a:t>
            </a:r>
            <a:br>
              <a:rPr lang="pl-PL" altLang="pl-PL" sz="2200" dirty="0">
                <a:effectLst/>
                <a:latin typeface="Book Antiqua" panose="02040602050305030304" pitchFamily="18" charset="0"/>
              </a:rPr>
            </a:br>
            <a:r>
              <a:rPr lang="pl-PL" altLang="pl-PL" sz="2200" dirty="0">
                <a:effectLst/>
                <a:latin typeface="Book Antiqua" panose="02040602050305030304" pitchFamily="18" charset="0"/>
              </a:rPr>
              <a:t>i freonów oraz tlenków węgla, azotu, węglowodorów pochodzących ze spalania paliwa.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  <a:cs typeface="Arial" pitchFamily="34" charset="0"/>
              </a:rPr>
              <a:t>GLOBALNE SKUTKI ZANIECZYSZCZENIA POWIETRZA</a:t>
            </a:r>
            <a:endParaRPr lang="pl-PL" sz="36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st\Desktop\ziem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707904" cy="32849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683567" y="1628800"/>
            <a:ext cx="76328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2400" b="1" dirty="0" smtClean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Dziura </a:t>
            </a:r>
            <a:r>
              <a:rPr lang="pl-PL" altLang="pl-PL" sz="2400" b="1" dirty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ozonowa</a:t>
            </a:r>
            <a:r>
              <a:rPr lang="pl-PL" altLang="pl-PL" sz="2400" dirty="0">
                <a:effectLst/>
                <a:latin typeface="Book Antiqua" panose="02040602050305030304" pitchFamily="18" charset="0"/>
              </a:rPr>
              <a:t> –</a:t>
            </a:r>
            <a:r>
              <a:rPr lang="pl-PL" altLang="pl-PL" sz="2400" b="1" dirty="0">
                <a:effectLst/>
                <a:latin typeface="Book Antiqua" panose="02040602050305030304" pitchFamily="18" charset="0"/>
              </a:rPr>
              <a:t> </a:t>
            </a:r>
            <a:r>
              <a:rPr lang="pl-PL" altLang="pl-PL" sz="2400" dirty="0">
                <a:effectLst/>
                <a:latin typeface="Book Antiqua" panose="02040602050305030304" pitchFamily="18" charset="0"/>
              </a:rPr>
              <a:t>powstaje w wyniku emitowania do atmosfery freonów (z urządzeń chłodniczych) </a:t>
            </a:r>
            <a:br>
              <a:rPr lang="pl-PL" altLang="pl-PL" sz="2400" dirty="0">
                <a:effectLst/>
                <a:latin typeface="Book Antiqua" panose="02040602050305030304" pitchFamily="18" charset="0"/>
              </a:rPr>
            </a:br>
            <a:r>
              <a:rPr lang="pl-PL" altLang="pl-PL" sz="2400" dirty="0">
                <a:effectLst/>
                <a:latin typeface="Book Antiqua" panose="02040602050305030304" pitchFamily="18" charset="0"/>
              </a:rPr>
              <a:t>i tlenków azotu, które łączą się z ozonem i niszczą go.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  <a:cs typeface="Arial" pitchFamily="34" charset="0"/>
              </a:rPr>
              <a:t>GLOBALNE SKUTKI ZANIECZYSZCZENIA POWIETRZA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kwaśne deszcze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eutrofizacja, zakwaszenie gleb, jezior, rzek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zmiany klimatyczne i meteorologiczne</a:t>
            </a:r>
          </a:p>
          <a:p>
            <a:pPr>
              <a:lnSpc>
                <a:spcPct val="150000"/>
              </a:lnSpc>
            </a:pPr>
            <a:endParaRPr lang="pl-PL" sz="2800" dirty="0">
              <a:latin typeface="Book Antiqua" panose="0204060205030503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lang="pl-PL" sz="40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TRANSGRANICZNE </a:t>
            </a:r>
            <a:r>
              <a:rPr lang="pl-PL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SKUTKI ZANIECZYSZCZENIA POWIETRZA</a:t>
            </a:r>
            <a:endParaRPr lang="pl-PL" sz="40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0" y="47667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2400" b="1" dirty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Kwaśne deszcze</a:t>
            </a:r>
            <a:r>
              <a:rPr lang="pl-PL" altLang="pl-PL" sz="2400" b="1" dirty="0">
                <a:effectLst/>
                <a:latin typeface="Book Antiqua" panose="02040602050305030304" pitchFamily="18" charset="0"/>
              </a:rPr>
              <a:t> </a:t>
            </a:r>
            <a:r>
              <a:rPr lang="pl-PL" altLang="pl-PL" sz="2400" dirty="0">
                <a:effectLst/>
                <a:latin typeface="Book Antiqua" panose="02040602050305030304" pitchFamily="18" charset="0"/>
              </a:rPr>
              <a:t>– to opady atmosferyczne o </a:t>
            </a:r>
            <a:r>
              <a:rPr lang="pl-PL" altLang="pl-PL" sz="2400" dirty="0" err="1">
                <a:effectLst/>
                <a:latin typeface="Book Antiqua" panose="02040602050305030304" pitchFamily="18" charset="0"/>
              </a:rPr>
              <a:t>pH</a:t>
            </a:r>
            <a:r>
              <a:rPr lang="pl-PL" altLang="pl-PL" sz="2400" dirty="0">
                <a:effectLst/>
                <a:latin typeface="Book Antiqua" panose="02040602050305030304" pitchFamily="18" charset="0"/>
              </a:rPr>
              <a:t> niższym niż 5,6, które zawierają kwas siarkowy i azotowy. Skutkiem takich opadów jest: zakwaszenie gleby, niszczenie roślin, zabytków, </a:t>
            </a:r>
            <a:r>
              <a:rPr lang="pl-PL" altLang="pl-PL" sz="2400" dirty="0" smtClean="0">
                <a:effectLst/>
                <a:latin typeface="Book Antiqua" panose="02040602050305030304" pitchFamily="18" charset="0"/>
              </a:rPr>
              <a:t/>
            </a:r>
            <a:br>
              <a:rPr lang="pl-PL" altLang="pl-PL" sz="2400" dirty="0" smtClean="0">
                <a:effectLst/>
                <a:latin typeface="Book Antiqua" panose="02040602050305030304" pitchFamily="18" charset="0"/>
              </a:rPr>
            </a:br>
            <a:r>
              <a:rPr lang="pl-PL" altLang="pl-PL" sz="2400" dirty="0" smtClean="0">
                <a:effectLst/>
                <a:latin typeface="Book Antiqua" panose="02040602050305030304" pitchFamily="18" charset="0"/>
              </a:rPr>
              <a:t>u </a:t>
            </a:r>
            <a:r>
              <a:rPr lang="pl-PL" altLang="pl-PL" sz="2400" dirty="0">
                <a:effectLst/>
                <a:latin typeface="Book Antiqua" panose="02040602050305030304" pitchFamily="18" charset="0"/>
              </a:rPr>
              <a:t>człowieka podrażnienie układu oddechowego, poparzenia. Na kwaśne opady są szczególnie wrażliwe ekosystemy wód śródlądowych.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dirty="0" smtClean="0">
                <a:latin typeface="Baskerville Old Face" panose="02020602080505020303" pitchFamily="18" charset="0"/>
                <a:cs typeface="Arial" pitchFamily="34" charset="0"/>
              </a:rPr>
              <a:t>Woda jest składnikiem organizmów żywych, występuje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dirty="0" smtClean="0">
                <a:latin typeface="Baskerville Old Face" panose="02020602080505020303" pitchFamily="18" charset="0"/>
                <a:cs typeface="Arial" pitchFamily="34" charset="0"/>
              </a:rPr>
              <a:t>w strumieniach, rzekach, jeziorach, morzach, oceanach,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dirty="0" smtClean="0">
                <a:latin typeface="Baskerville Old Face" panose="02020602080505020303" pitchFamily="18" charset="0"/>
                <a:cs typeface="Arial" pitchFamily="34" charset="0"/>
              </a:rPr>
              <a:t>a także w atmosferze. Zużycie wody przez człowieka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dirty="0" smtClean="0">
                <a:latin typeface="Baskerville Old Face" panose="02020602080505020303" pitchFamily="18" charset="0"/>
                <a:cs typeface="Arial" pitchFamily="34" charset="0"/>
              </a:rPr>
              <a:t>ciągle się zwiększa, dlatego brakuje wody wysokiej klasy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dirty="0" smtClean="0">
                <a:latin typeface="Baskerville Old Face" panose="02020602080505020303" pitchFamily="18" charset="0"/>
                <a:cs typeface="Arial" pitchFamily="34" charset="0"/>
              </a:rPr>
              <a:t>czystości. 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pl-PL" sz="4800" spc="2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WODA</a:t>
            </a:r>
            <a:endParaRPr lang="pl-PL" sz="4800" spc="2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Obraz 4" descr="torrent rz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69060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8892480" cy="45259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choroby zwierząt i roślin, zdrowie ludzi i zwierząt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korozja, destrukcja powierzchni budowlanych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  <a:cs typeface="Arial" pitchFamily="34" charset="0"/>
              </a:rPr>
              <a:t>smogi miejskie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LOKALNE SKUTKI </a:t>
            </a:r>
            <a:br>
              <a:rPr lang="pl-PL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</a:br>
            <a:r>
              <a:rPr lang="pl-PL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ZANIECZYSZCZENIA POWIETRZA</a:t>
            </a:r>
            <a:endParaRPr lang="pl-PL" sz="3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51520" y="2708920"/>
            <a:ext cx="428441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altLang="pl-PL" sz="2000" b="1" dirty="0">
                <a:solidFill>
                  <a:srgbClr val="F61828"/>
                </a:solidFill>
                <a:effectLst/>
                <a:latin typeface="Book Antiqua" panose="02040602050305030304" pitchFamily="18" charset="0"/>
              </a:rPr>
              <a:t>kwaśny (londyński)</a:t>
            </a:r>
            <a:r>
              <a:rPr lang="pl-PL" altLang="pl-PL" sz="2000" dirty="0">
                <a:effectLst/>
                <a:latin typeface="Book Antiqua" panose="02040602050305030304" pitchFamily="18" charset="0"/>
              </a:rPr>
              <a:t> – są to mgły </a:t>
            </a:r>
            <a:br>
              <a:rPr lang="pl-PL" altLang="pl-PL" sz="2000" dirty="0">
                <a:effectLst/>
                <a:latin typeface="Book Antiqua" panose="02040602050305030304" pitchFamily="18" charset="0"/>
              </a:rPr>
            </a:br>
            <a:r>
              <a:rPr lang="pl-PL" altLang="pl-PL" sz="2000" dirty="0">
                <a:effectLst/>
                <a:latin typeface="Book Antiqua" panose="02040602050305030304" pitchFamily="18" charset="0"/>
              </a:rPr>
              <a:t>o silnie kwaśnym odczynie wywołanym obecnością kwasu siarkowego, tlenków siarki </a:t>
            </a:r>
            <a:r>
              <a:rPr lang="pl-PL" altLang="pl-PL" sz="2000" dirty="0" smtClean="0">
                <a:effectLst/>
                <a:latin typeface="Book Antiqua" panose="02040602050305030304" pitchFamily="18" charset="0"/>
              </a:rPr>
              <a:t/>
            </a:r>
            <a:br>
              <a:rPr lang="pl-PL" altLang="pl-PL" sz="2000" dirty="0" smtClean="0">
                <a:effectLst/>
                <a:latin typeface="Book Antiqua" panose="02040602050305030304" pitchFamily="18" charset="0"/>
              </a:rPr>
            </a:br>
            <a:r>
              <a:rPr lang="pl-PL" altLang="pl-PL" sz="2000" dirty="0" smtClean="0">
                <a:effectLst/>
                <a:latin typeface="Book Antiqua" panose="02040602050305030304" pitchFamily="18" charset="0"/>
              </a:rPr>
              <a:t>i </a:t>
            </a:r>
            <a:r>
              <a:rPr lang="pl-PL" altLang="pl-PL" sz="2000" dirty="0">
                <a:effectLst/>
                <a:latin typeface="Book Antiqua" panose="02040602050305030304" pitchFamily="18" charset="0"/>
              </a:rPr>
              <a:t>azotu oraz sadzy; poraża drogi oddechowe, układ krążenia, powoduje nagłe zgony.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935" y="3905585"/>
            <a:ext cx="4449065" cy="29524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296"/>
            <a:ext cx="428396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330400" y="22348"/>
            <a:ext cx="4788024" cy="39107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pl-PL" altLang="pl-PL" sz="2000" b="1" dirty="0" smtClean="0">
                <a:solidFill>
                  <a:srgbClr val="F61828"/>
                </a:solidFill>
                <a:latin typeface="Book Antiqua" panose="02040602050305030304" pitchFamily="18" charset="0"/>
                <a:cs typeface="Arial" pitchFamily="34" charset="0"/>
              </a:rPr>
              <a:t>Smog</a:t>
            </a:r>
            <a:r>
              <a:rPr lang="pl-PL" altLang="pl-PL" sz="2000" dirty="0" smtClean="0">
                <a:latin typeface="Book Antiqua" panose="02040602050305030304" pitchFamily="18" charset="0"/>
                <a:cs typeface="Arial" pitchFamily="34" charset="0"/>
              </a:rPr>
              <a:t> – połączenie dymu i mgły lub pary: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Book Antiqua" panose="02040602050305030304" pitchFamily="18" charset="0"/>
                <a:cs typeface="Arial" pitchFamily="34" charset="0"/>
              </a:rPr>
              <a:t>fotochemiczn</a:t>
            </a:r>
            <a:r>
              <a:rPr lang="pl-PL" altLang="pl-PL" sz="2000" dirty="0">
                <a:solidFill>
                  <a:srgbClr val="FF0000"/>
                </a:solidFill>
                <a:latin typeface="Book Antiqua" panose="02040602050305030304" pitchFamily="18" charset="0"/>
                <a:cs typeface="Arial" pitchFamily="34" charset="0"/>
              </a:rPr>
              <a:t>y</a:t>
            </a:r>
            <a:r>
              <a:rPr lang="pl-PL" altLang="pl-PL" sz="2000" dirty="0">
                <a:latin typeface="Book Antiqua" panose="02040602050305030304" pitchFamily="18" charset="0"/>
                <a:cs typeface="Arial" pitchFamily="34" charset="0"/>
              </a:rPr>
              <a:t>, typu „Los Angeles”, powstaje w klimacie tropikalnym lub subtropikalnym, głównie ze spalin samochodowych: węglowodorów, tlenków </a:t>
            </a:r>
            <a:r>
              <a:rPr lang="pl-PL" altLang="pl-PL" sz="2000" dirty="0" smtClean="0">
                <a:latin typeface="Book Antiqua" panose="02040602050305030304" pitchFamily="18" charset="0"/>
                <a:cs typeface="Arial" pitchFamily="34" charset="0"/>
              </a:rPr>
              <a:t>azotu </a:t>
            </a:r>
            <a:r>
              <a:rPr lang="pl-PL" altLang="pl-PL" sz="2000" dirty="0">
                <a:latin typeface="Book Antiqua" panose="02040602050305030304" pitchFamily="18" charset="0"/>
                <a:cs typeface="Arial" pitchFamily="34" charset="0"/>
              </a:rPr>
              <a:t>i czadu; atakuje drogi oddechowe,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pl-PL" altLang="pl-PL" sz="2000" dirty="0" smtClean="0">
              <a:latin typeface="Book Antiqua" panose="02040602050305030304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582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  <a:cs typeface="Arial" pitchFamily="34" charset="0"/>
              </a:rPr>
              <a:t>SPOSOBY OCHRONY POWIETRZA</a:t>
            </a:r>
            <a:endParaRPr lang="pl-P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47864" y="980219"/>
            <a:ext cx="57961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zakładanie filtrów na kominy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stosowanie katalizatorów w pojazdach</a:t>
            </a:r>
            <a:endParaRPr lang="pl-PL" sz="2200" dirty="0"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stosowanie bezsiarkowych, bezołowiowych paliw</a:t>
            </a:r>
            <a:endParaRPr lang="pl-PL" sz="2200" dirty="0"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kontrole instytucji przemysłowych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wprowadzenie urządzeń oczyszczających</a:t>
            </a:r>
            <a:endParaRPr lang="pl-PL" altLang="pl-PL" sz="2200" dirty="0"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stosowanie technologii przyjaznych środowisku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likwidacja hałd emitujących gazy i pyły,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zakładanie pasów zieleni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korzystanie z transportu publicznego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3"/>
            <a:ext cx="307594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" y="968534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wykorzystywanie alternatywnych źródeł   energii</a:t>
            </a:r>
            <a:endParaRPr lang="pl-PL" altLang="pl-PL" sz="2200" dirty="0">
              <a:latin typeface="Book Antiqua" panose="0204060205030503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ograniczanie ilości tlenku węgla (IV) emitowanego do atmosfery stosując tzw. czyste źródła energii np. elektrownie wodne,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Book Antiqua" panose="02040602050305030304" pitchFamily="18" charset="0"/>
                <a:cs typeface="Arial" pitchFamily="34" charset="0"/>
              </a:rPr>
              <a:t>ograniczanie ruchu samochodowego i wprowadzanie pojazdów elektrycznych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Book Antiqua" panose="02040602050305030304" pitchFamily="18" charset="0"/>
                <a:cs typeface="Arial" pitchFamily="34" charset="0"/>
              </a:rPr>
              <a:t>ograniczenie stosowania środków owadobójczych i chwastobójczych.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  <a:cs typeface="Arial" pitchFamily="34" charset="0"/>
              </a:rPr>
              <a:t>SPOSOBY OCHRONY POWIETRZA</a:t>
            </a:r>
            <a:endParaRPr lang="pl-P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3707903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96752"/>
            <a:ext cx="9144000" cy="45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Georgia" pitchFamily="18" charset="0"/>
              </a:rPr>
              <a:t>  Głównymi źródłami zanieczyszczenia powietrza są zakłady przemysłowe, piece w domach oraz spaliny samochodów.</a:t>
            </a:r>
          </a:p>
          <a:p>
            <a:pPr algn="just">
              <a:lnSpc>
                <a:spcPct val="150000"/>
              </a:lnSpc>
            </a:pPr>
            <a:endParaRPr lang="pl-PL" sz="2800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latin typeface="Georgia" pitchFamily="18" charset="0"/>
              </a:rPr>
              <a:t>  Zanieczyszczenia powietrza przedostają się do wody oraz gleby, powodując na przykład uszkodzenia i obumieranie roślin oraz zatrucia zwierząt.</a:t>
            </a:r>
            <a:endParaRPr lang="pl-PL" sz="2800" dirty="0">
              <a:latin typeface="Georgia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Georgia" pitchFamily="18" charset="0"/>
              </a:rPr>
              <a:t>PODSUMOWANIE</a:t>
            </a:r>
            <a:endParaRPr lang="pl-PL" sz="4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5760" y="2312876"/>
            <a:ext cx="8892480" cy="22322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pl-PL" sz="44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pl-PL" sz="4400" b="1" dirty="0" smtClean="0">
                <a:latin typeface="Georgia" pitchFamily="18" charset="0"/>
              </a:rPr>
              <a:t>DZIĘKUJEMY ZA UWAGĘ</a:t>
            </a:r>
          </a:p>
          <a:p>
            <a:pPr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400" b="1" dirty="0">
                <a:latin typeface="Georgia" pitchFamily="18" charset="0"/>
              </a:rPr>
              <a:t> </a:t>
            </a:r>
            <a:r>
              <a:rPr lang="pl-PL" sz="4400" b="1" dirty="0" smtClean="0">
                <a:latin typeface="Georgia" pitchFamily="18" charset="0"/>
              </a:rPr>
              <a:t>                                                     </a:t>
            </a:r>
            <a:endParaRPr lang="pl-PL" sz="1200" b="1" dirty="0" smtClean="0">
              <a:latin typeface="Georgia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300" b="1" dirty="0" smtClean="0">
                <a:latin typeface="Georgia" pitchFamily="18" charset="0"/>
              </a:rPr>
              <a:t>Lucyna Król</a:t>
            </a:r>
          </a:p>
          <a:p>
            <a:pPr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300" b="1" dirty="0" smtClean="0">
                <a:latin typeface="Georgia" pitchFamily="18" charset="0"/>
              </a:rPr>
              <a:t>Elżbieta Bargieł</a:t>
            </a:r>
          </a:p>
          <a:p>
            <a:pPr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2300" b="1" dirty="0" smtClean="0">
                <a:latin typeface="Georgia" pitchFamily="18" charset="0"/>
              </a:rPr>
              <a:t>Elżbieta Bernacka</a:t>
            </a:r>
          </a:p>
          <a:p>
            <a:pPr algn="r">
              <a:buNone/>
            </a:pPr>
            <a:endParaRPr lang="pl-PL" sz="4400" b="1" dirty="0" smtClean="0">
              <a:latin typeface="Georgia" pitchFamily="18" charset="0"/>
            </a:endParaRPr>
          </a:p>
        </p:txBody>
      </p:sp>
      <p:pic>
        <p:nvPicPr>
          <p:cNvPr id="4" name="Picture 8" descr="C:\Users\Lenovo\AppData\Local\Microsoft\Windows\Temporary Internet Files\Content.IE5\ECZ0EGTV\Classic_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188" y="4581128"/>
            <a:ext cx="1187624" cy="118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Georgia" pitchFamily="18" charset="0"/>
              </a:rPr>
              <a:t>SKŁAD CHEMICZNY WODY</a:t>
            </a:r>
            <a:endParaRPr lang="pl-PL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825" t="22683" r="3883" b="12948"/>
          <a:stretch>
            <a:fillRect/>
          </a:stretch>
        </p:blipFill>
        <p:spPr bwMode="auto">
          <a:xfrm>
            <a:off x="935596" y="1196752"/>
            <a:ext cx="7272808" cy="39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24214"/>
          <a:stretch>
            <a:fillRect/>
          </a:stretch>
        </p:blipFill>
        <p:spPr bwMode="auto">
          <a:xfrm>
            <a:off x="71902" y="1628800"/>
            <a:ext cx="9072098" cy="35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Georgia" pitchFamily="18" charset="0"/>
              </a:rPr>
              <a:t>3 STANY SKUPIENIA WODY</a:t>
            </a:r>
            <a:endParaRPr lang="pl-PL" sz="4000" b="1" dirty="0">
              <a:latin typeface="Georg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4869160"/>
            <a:ext cx="10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gazowy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95936" y="486916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ciekły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732240" y="48691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stały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041" y="1844824"/>
            <a:ext cx="45759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Georgia" pitchFamily="18" charset="0"/>
              </a:rPr>
              <a:t>WODA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916832"/>
            <a:ext cx="464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Georgia" pitchFamily="18" charset="0"/>
              </a:rPr>
              <a:t>Woda pokrywa ponad 2/3 powierzchni Ziemi. Ok. 97% występującej wody jest „słona” tzn. zawiera dużo rozpuszczonych soli, głównie chlorku sodu. W naturalnej wodzie rozpuszczone są gazy atmosferyczne,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z których w największym stężeniu znajduje się dwutlenek węgla.  </a:t>
            </a:r>
            <a:endParaRPr lang="pl-PL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b="7193"/>
          <a:stretch>
            <a:fillRect/>
          </a:stretch>
        </p:blipFill>
        <p:spPr bwMode="auto">
          <a:xfrm>
            <a:off x="1887229" y="764704"/>
            <a:ext cx="536954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Georgia" pitchFamily="18" charset="0"/>
              </a:rPr>
              <a:t>WODA U CZŁOWIEKA</a:t>
            </a:r>
            <a:endParaRPr lang="pl-PL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844824"/>
            <a:ext cx="4716016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latin typeface="Georgia" pitchFamily="18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Georgia" pitchFamily="18" charset="0"/>
              </a:rPr>
              <a:t>Wodę zanieczyszczoną nazywamy ściekami. </a:t>
            </a:r>
          </a:p>
          <a:p>
            <a:pPr>
              <a:buNone/>
            </a:pPr>
            <a:r>
              <a:rPr lang="pl-PL" sz="1800" dirty="0" smtClean="0">
                <a:latin typeface="Georgia" pitchFamily="18" charset="0"/>
              </a:rPr>
              <a:t>Ścieki dzielimy na:</a:t>
            </a:r>
            <a:endParaRPr lang="pl-PL" sz="1800" dirty="0" smtClean="0">
              <a:latin typeface="Georg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Georgia" pitchFamily="18" charset="0"/>
              </a:rPr>
              <a:t>ścieki komunalne (domowe, odpady ze szpitali, pralni, restauracji,  łaźni)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Georgia" pitchFamily="18" charset="0"/>
              </a:rPr>
              <a:t>ścieki przemysłowe (fabryki, zakłady pracy)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Georgia" pitchFamily="18" charset="0"/>
              </a:rPr>
              <a:t>rolnicze (nawozy mineralne, chemiczne środki ochrony roślin, czyli opryski)</a:t>
            </a:r>
          </a:p>
          <a:p>
            <a:pPr>
              <a:buNone/>
            </a:pPr>
            <a:endParaRPr lang="pl-PL" sz="1800" dirty="0" smtClean="0"/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1800" dirty="0" smtClean="0"/>
          </a:p>
          <a:p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pPr algn="ctr"/>
            <a:r>
              <a:rPr lang="pl-PL" sz="4400" spc="2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ZANIECZYSZCZENIA</a:t>
            </a:r>
            <a:r>
              <a:rPr lang="pl-PL" spc="2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WÓD</a:t>
            </a:r>
            <a:endParaRPr lang="pl-PL" spc="200" dirty="0"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3" descr="000015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3925110"/>
            <a:ext cx="3779912" cy="2932890"/>
          </a:xfrm>
          <a:prstGeom prst="rect">
            <a:avLst/>
          </a:prstGeom>
          <a:effectLst>
            <a:outerShdw dist="107763" dir="13500000" algn="ctr" rotWithShape="0">
              <a:schemeClr val="bg2"/>
            </a:outerShdw>
          </a:effectLst>
        </p:spPr>
      </p:pic>
      <p:pic>
        <p:nvPicPr>
          <p:cNvPr id="6" name="Picture 2" descr="Znalezione obrazy dla zapytania: scieki"/>
          <p:cNvPicPr>
            <a:picLocks noChangeAspect="1" noChangeArrowheads="1"/>
          </p:cNvPicPr>
          <p:nvPr/>
        </p:nvPicPr>
        <p:blipFill>
          <a:blip r:embed="rId3" cstate="print"/>
          <a:srcRect l="5594" t="7879" r="6302" b="11364"/>
          <a:stretch>
            <a:fillRect/>
          </a:stretch>
        </p:blipFill>
        <p:spPr bwMode="auto">
          <a:xfrm>
            <a:off x="4386202" y="836712"/>
            <a:ext cx="4757798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80720" cy="59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1471</TotalTime>
  <Words>942</Words>
  <Application>Microsoft Office PowerPoint</Application>
  <PresentationFormat>Pokaz na ekranie (4:3)</PresentationFormat>
  <Paragraphs>157</Paragraphs>
  <Slides>36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Hol</vt:lpstr>
      <vt:lpstr>Obraz - mapa bitowa</vt:lpstr>
      <vt:lpstr>Prezentacja programu PowerPoint</vt:lpstr>
      <vt:lpstr>Prezentacja programu PowerPoint</vt:lpstr>
      <vt:lpstr>WODA</vt:lpstr>
      <vt:lpstr>SKŁAD CHEMICZNY WODY</vt:lpstr>
      <vt:lpstr>Prezentacja programu PowerPoint</vt:lpstr>
      <vt:lpstr>Prezentacja programu PowerPoint</vt:lpstr>
      <vt:lpstr>Prezentacja programu PowerPoint</vt:lpstr>
      <vt:lpstr>ZANIECZYSZCZENIA WÓD</vt:lpstr>
      <vt:lpstr>Prezentacja programu PowerPoint</vt:lpstr>
      <vt:lpstr> GŁÓWNE ZANIECZYSZCZENIA CHEMICZNE WÓD I ICH ŹRÓDŁA </vt:lpstr>
      <vt:lpstr>Prezentacja programu PowerPoint</vt:lpstr>
      <vt:lpstr>Prezentacja programu PowerPoint</vt:lpstr>
      <vt:lpstr>Prezentacja programu PowerPoint</vt:lpstr>
      <vt:lpstr>OCZYSZCZANIE I UZDATNIANIE WODY</vt:lpstr>
      <vt:lpstr>OCZYSZCZANIE I UZDATNIANIE WODY</vt:lpstr>
      <vt:lpstr>Prezentacja programu PowerPoint</vt:lpstr>
      <vt:lpstr>Prezentacja programu PowerPoint</vt:lpstr>
      <vt:lpstr>Prezentacja programu PowerPoint</vt:lpstr>
      <vt:lpstr>P A M I Ę T A J !</vt:lpstr>
      <vt:lpstr>POWIETRZE</vt:lpstr>
      <vt:lpstr>Prezentacja programu PowerPoint</vt:lpstr>
      <vt:lpstr>Prezentacja programu PowerPoint</vt:lpstr>
      <vt:lpstr>NATURALNE ZANIECZYSZCZENIA POWIETRZA</vt:lpstr>
      <vt:lpstr>ANTROPOGENICZNE ZANIECZYSZCZENIA POWIETRZA</vt:lpstr>
      <vt:lpstr>Prezentacja programu PowerPoint</vt:lpstr>
      <vt:lpstr>Prezentacja programu PowerPoint</vt:lpstr>
      <vt:lpstr>Prezentacja programu PowerPoint</vt:lpstr>
      <vt:lpstr> TRANSGRANICZNE SKUTKI ZANIECZYSZCZENIA POWIETRZA</vt:lpstr>
      <vt:lpstr>Prezentacja programu PowerPoint</vt:lpstr>
      <vt:lpstr>LOKALNE SKUTKI  ZANIECZYSZCZENIA POWIETRZA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Przyczyny zanieczyszczeń powietrza i sposoby ochrony</dc:title>
  <dc:creator>Janek</dc:creator>
  <cp:lastModifiedBy>Lucyna</cp:lastModifiedBy>
  <cp:revision>256</cp:revision>
  <dcterms:created xsi:type="dcterms:W3CDTF">2010-01-31T09:25:35Z</dcterms:created>
  <dcterms:modified xsi:type="dcterms:W3CDTF">2020-04-22T09:01:00Z</dcterms:modified>
</cp:coreProperties>
</file>